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1BA160-44D7-4596-9A18-B042C15DD37E}" type="datetimeFigureOut">
              <a:rPr/>
              <a:pPr>
                <a:defRPr/>
              </a:pPr>
              <a:t>7/11/2013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07F467-7DF1-4F8A-A467-5C14372E881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22644-BDBF-4D4A-97A1-B61785922A7C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6FC8-6C98-454F-B986-9C75B3B0F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866F29-3973-44FC-925C-31E80331642B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45468F3-A9BF-40F8-8C19-58F5ECD7D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8BE0-4759-4D00-900C-F6DF900F9604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1EC2-53F8-46E9-A708-9517AC626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AAA3BDE-3D9F-4B54-85A4-DEC04CA224F6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10EAE6-955A-49C8-A462-EB82A9C6D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EBC7-9916-4A05-9B96-72AEBD48DDAF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CC31-47B5-4350-8400-2431CFE0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EFFD-A9EF-41E3-9AED-42C63DF9C6F0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33EA-C3ED-4E3E-974B-821DC0C34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7C59-FA39-47EE-990C-5A63D86B0715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7BF4A-2592-4351-8449-365BEB73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144A-1C6C-4D57-8A97-9898AE19AAFF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4B5F1-8C39-4BD3-98F6-E28FF193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5F57-A0C6-4242-A243-0B7D7403912A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986F-B1A1-40EF-9B9E-BD90C6613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99006-FAEC-4233-8B4F-2BA1D1760088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F94EC5-EB95-4CA3-B121-D0E66C4CF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BADA5AC-6A9C-4646-A57E-8F8A1F4F433B}" type="datetimeFigureOut">
              <a:rPr lang="en-US"/>
              <a:pPr>
                <a:defRPr/>
              </a:pPr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6FDCF17-EC60-44F9-8EFA-4E4973E7A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5" r:id="rId9"/>
    <p:sldLayoutId id="2147483682" r:id="rId10"/>
    <p:sldLayoutId id="21474836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dkXEJZEoa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6b7NpVlaBY&amp;feature=youtu.b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9934nvgoivsx/ccc-project/?kw=view-9934nvgoivsx&amp;rc=ref-47032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Common Core Connections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540125"/>
            <a:ext cx="5497513" cy="1101725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ECI 545 Theory and Research in Literacy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Presented by: Amanda Ricketts &amp; </a:t>
            </a:r>
            <a:r>
              <a:rPr lang="en-US" dirty="0" err="1" smtClean="0"/>
              <a:t>Latoria</a:t>
            </a:r>
            <a:r>
              <a:rPr lang="en-US" dirty="0" smtClean="0"/>
              <a:t> Felder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Video Clip of Text-Based Questioning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Amanda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wdkXEJZEoaI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Questions!?</a:t>
            </a:r>
            <a:endParaRPr lang="en-US" dirty="0"/>
          </a:p>
        </p:txBody>
      </p:sp>
      <p:pic>
        <p:nvPicPr>
          <p:cNvPr id="16387" name="Picture 2" descr="C:\Users\Amanda\AppData\Local\Microsoft\Windows\Temporary Internet Files\Content.IE5\UNKIRNNW\MC90044190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1905000"/>
            <a:ext cx="3270250" cy="3865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Common Core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RI.1.8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 Identify the reasons an author gives to support points in a text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RI.1.9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 Identify basic similarities in and differences between two texts on the same topic.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RI.1.5-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Know and use various text features to locate key facts or information in a text.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RI.1.1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 Ask and answer questions about key details in text.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SL.1.1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 Participate in collaborative conversations with diverse partners about grade 1 topics and texts with peers and adults in small and larger groups.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SL.1.2-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Ask and answer questions about key details in a text read aloud or information presented orally or through other media.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Lesson Focus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Identify the reasons an author gives to support points in a text</a:t>
            </a:r>
          </a:p>
          <a:p>
            <a:r>
              <a:rPr lang="en-US" smtClean="0"/>
              <a:t>Identify basic similarities and differences between two texts on the same topic  </a:t>
            </a:r>
          </a:p>
          <a:p>
            <a:r>
              <a:rPr lang="en-US" smtClean="0"/>
              <a:t>Know and use various text features to locate key facts or information in a text</a:t>
            </a:r>
          </a:p>
          <a:p>
            <a:r>
              <a:rPr lang="en-US" smtClean="0"/>
              <a:t>Ask and answer questions about key details in text</a:t>
            </a:r>
          </a:p>
          <a:p>
            <a:endParaRPr lang="en-US" smtClean="0"/>
          </a:p>
        </p:txBody>
      </p:sp>
      <p:pic>
        <p:nvPicPr>
          <p:cNvPr id="8196" name="Picture 2" descr="C:\Users\Amanda\AppData\Local\Microsoft\Windows\Temporary Internet Files\Content.IE5\UNKIRNNW\MC9000787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19986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Choices of Text Complexity Progression</a:t>
            </a: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20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221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/>
          <a:lstStyle/>
          <a:p>
            <a:r>
              <a:rPr lang="en-US" smtClean="0"/>
              <a:t>Goats Are Great!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Level H Books</a:t>
            </a:r>
            <a:br>
              <a:rPr lang="en-US" sz="1400" smtClean="0"/>
            </a:br>
            <a:r>
              <a:rPr lang="en-US" sz="1400" smtClean="0"/>
              <a:t>Ages</a:t>
            </a:r>
            <a:br>
              <a:rPr lang="en-US" sz="1400" smtClean="0"/>
            </a:br>
            <a:r>
              <a:rPr lang="en-US" sz="1400" b="1" smtClean="0"/>
              <a:t>6 - 7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Grade</a:t>
            </a:r>
            <a:br>
              <a:rPr lang="en-US" sz="1400" smtClean="0"/>
            </a:br>
            <a:r>
              <a:rPr lang="en-US" sz="1400" b="1" smtClean="0"/>
              <a:t>1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Lexile</a:t>
            </a:r>
            <a:br>
              <a:rPr lang="en-US" sz="1400" smtClean="0"/>
            </a:br>
            <a:r>
              <a:rPr lang="en-US" sz="1400" b="1" smtClean="0"/>
              <a:t>80-450</a:t>
            </a:r>
            <a:endParaRPr lang="en-US" sz="1400" smtClean="0"/>
          </a:p>
        </p:txBody>
      </p:sp>
      <p:sp>
        <p:nvSpPr>
          <p:cNvPr id="9222" name="Content Placeholder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/>
          <a:lstStyle/>
          <a:p>
            <a:r>
              <a:rPr lang="en-US" smtClean="0"/>
              <a:t>Shelter Pets Are Best </a:t>
            </a:r>
          </a:p>
          <a:p>
            <a:r>
              <a:rPr lang="en-US" sz="1400" smtClean="0"/>
              <a:t>Level P Books</a:t>
            </a:r>
            <a:br>
              <a:rPr lang="en-US" sz="1400" smtClean="0"/>
            </a:br>
            <a:r>
              <a:rPr lang="en-US" sz="1400" smtClean="0"/>
              <a:t>Ages</a:t>
            </a:r>
            <a:br>
              <a:rPr lang="en-US" sz="1400" smtClean="0"/>
            </a:br>
            <a:r>
              <a:rPr lang="en-US" sz="1400" b="1" smtClean="0"/>
              <a:t>7 - 8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Grade</a:t>
            </a:r>
            <a:br>
              <a:rPr lang="en-US" sz="1400" smtClean="0"/>
            </a:br>
            <a:r>
              <a:rPr lang="en-US" sz="1400" b="1" smtClean="0"/>
              <a:t>2</a:t>
            </a: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>Lexile</a:t>
            </a:r>
            <a:br>
              <a:rPr lang="en-US" sz="1400" smtClean="0"/>
            </a:br>
            <a:r>
              <a:rPr lang="en-US" sz="1400" b="1" smtClean="0"/>
              <a:t>601-650</a:t>
            </a:r>
            <a:endParaRPr lang="en-US" sz="14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Connections To Literacy Theories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dirty="0" smtClean="0"/>
              <a:t>Transactional/Reader Response Theory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dirty="0" smtClean="0"/>
              <a:t>2 types of responses that readers have to text: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u="sng" dirty="0" smtClean="0"/>
              <a:t>Efferent responses</a:t>
            </a:r>
            <a:r>
              <a:rPr lang="en-US" sz="1800" dirty="0" smtClean="0"/>
              <a:t>: which are fact-oriented and may require readers to pull answers from literature, draw conclusions, and generate opinions.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800" u="sng" dirty="0" smtClean="0"/>
              <a:t>Aesthetic responses</a:t>
            </a:r>
            <a:r>
              <a:rPr lang="en-US" sz="1800" dirty="0" smtClean="0"/>
              <a:t>: which are more personally and emotionally based, and may ask the readers to communicate what they felt, how something  may have looked, etc.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Char char=""/>
              <a:defRPr/>
            </a:pPr>
            <a:endParaRPr lang="en-US" sz="1800" dirty="0" smtClean="0"/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8300" y="1676400"/>
            <a:ext cx="3521075" cy="396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Connections to Literacy Theories 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en-US" smtClean="0"/>
              <a:t>Schema Theory-</a:t>
            </a:r>
            <a:r>
              <a:rPr lang="en-US" sz="1800" smtClean="0"/>
              <a:t>becomes theories about reality. </a:t>
            </a:r>
            <a:endParaRPr lang="en-US" smtClean="0"/>
          </a:p>
          <a:p>
            <a:pPr>
              <a:buFont typeface="Wingdings 2" pitchFamily="18" charset="2"/>
              <a:buNone/>
            </a:pPr>
            <a:r>
              <a:rPr lang="en-US" smtClean="0"/>
              <a:t>-</a:t>
            </a:r>
            <a:r>
              <a:rPr lang="en-US" sz="1800" smtClean="0"/>
              <a:t>Knowledge is organized into units. Within these units of knowledge, or schemata, is stored information. </a:t>
            </a:r>
          </a:p>
          <a:p>
            <a:pPr>
              <a:buFont typeface="Wingdings 2" pitchFamily="18" charset="2"/>
              <a:buNone/>
            </a:pPr>
            <a:r>
              <a:rPr lang="en-US" sz="1800" smtClean="0"/>
              <a:t>-Represents knowledge about concepts: objects and the relationships they have with other objects, situations, events, sequences of events, actions, and sequence of actions. </a:t>
            </a: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78300" y="1828800"/>
            <a:ext cx="3521075" cy="4191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Connections To Literacy Theories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algn="ctr"/>
            <a:r>
              <a:rPr lang="en-US" smtClean="0"/>
              <a:t>Meta-Cognitive Theory</a:t>
            </a:r>
          </a:p>
          <a:p>
            <a:pPr algn="ctr"/>
            <a:r>
              <a:rPr lang="en-US" sz="1800" smtClean="0"/>
              <a:t>“thinking about thinking”</a:t>
            </a:r>
          </a:p>
          <a:p>
            <a:pPr algn="ctr"/>
            <a:r>
              <a:rPr lang="en-US" sz="1800" smtClean="0"/>
              <a:t>“successful text comprehension involves metacognition-the active management of meaning creation through a process of mediation between reader, text, and context factors” (Allen &amp; Hancock, p.125) ~ from Lenses of Reading book </a:t>
            </a: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827213"/>
            <a:ext cx="2662238" cy="396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/>
              <a:t>Video Clips of Scaffolding Strategies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Amanda</a:t>
            </a:r>
            <a:endParaRPr lang="en-US" sz="24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http://www.youtube.com/watch?v=o6b7NpVlaBY&amp;feature=youtu.be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Video Clip of Scaffolding Strategies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Latoria</a:t>
            </a:r>
            <a:endParaRPr lang="en-US" sz="28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http://prezi.com/9934nvgoivsx/ccc-project/?kw=view-9934nvgoivsx&amp;rc=ref-4703204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1701</TotalTime>
  <Words>309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Trebuchet MS</vt:lpstr>
      <vt:lpstr>Arial</vt:lpstr>
      <vt:lpstr>Wingdings 2</vt:lpstr>
      <vt:lpstr>Wingdings</vt:lpstr>
      <vt:lpstr>Calibri</vt:lpstr>
      <vt:lpstr>Opulent</vt:lpstr>
      <vt:lpstr>Common Core Connections Project</vt:lpstr>
      <vt:lpstr>Common Core Standards</vt:lpstr>
      <vt:lpstr>Lesson Focus</vt:lpstr>
      <vt:lpstr>Choices of Text Complexity Progression</vt:lpstr>
      <vt:lpstr>Connections To Literacy Theories </vt:lpstr>
      <vt:lpstr>Connections to Literacy Theories </vt:lpstr>
      <vt:lpstr>Connections To Literacy Theories</vt:lpstr>
      <vt:lpstr>Video Clips of Scaffolding Strategies   Amanda</vt:lpstr>
      <vt:lpstr>Video Clip of Scaffolding Strategies  Latoria</vt:lpstr>
      <vt:lpstr>Video Clip of Text-Based Questioning  Amanda </vt:lpstr>
      <vt:lpstr>Questions!?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Connections Project</dc:title>
  <dc:creator>Amanda</dc:creator>
  <cp:lastModifiedBy>Amanda</cp:lastModifiedBy>
  <cp:revision>24</cp:revision>
  <dcterms:created xsi:type="dcterms:W3CDTF">2013-03-08T22:32:08Z</dcterms:created>
  <dcterms:modified xsi:type="dcterms:W3CDTF">2013-07-11T19:28:13Z</dcterms:modified>
</cp:coreProperties>
</file>