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69"/>
  </p:notesMasterIdLst>
  <p:sldIdLst>
    <p:sldId id="256" r:id="rId2"/>
    <p:sldId id="291" r:id="rId3"/>
    <p:sldId id="330" r:id="rId4"/>
    <p:sldId id="276" r:id="rId5"/>
    <p:sldId id="277" r:id="rId6"/>
    <p:sldId id="278" r:id="rId7"/>
    <p:sldId id="279" r:id="rId8"/>
    <p:sldId id="281" r:id="rId9"/>
    <p:sldId id="282" r:id="rId10"/>
    <p:sldId id="283" r:id="rId11"/>
    <p:sldId id="284" r:id="rId12"/>
    <p:sldId id="285" r:id="rId13"/>
    <p:sldId id="286" r:id="rId14"/>
    <p:sldId id="287" r:id="rId15"/>
    <p:sldId id="288" r:id="rId16"/>
    <p:sldId id="309" r:id="rId17"/>
    <p:sldId id="310" r:id="rId18"/>
    <p:sldId id="311" r:id="rId19"/>
    <p:sldId id="312" r:id="rId20"/>
    <p:sldId id="313" r:id="rId21"/>
    <p:sldId id="314" r:id="rId22"/>
    <p:sldId id="315" r:id="rId23"/>
    <p:sldId id="316" r:id="rId24"/>
    <p:sldId id="317" r:id="rId25"/>
    <p:sldId id="318" r:id="rId26"/>
    <p:sldId id="324" r:id="rId27"/>
    <p:sldId id="325" r:id="rId28"/>
    <p:sldId id="326" r:id="rId29"/>
    <p:sldId id="327" r:id="rId30"/>
    <p:sldId id="328" r:id="rId31"/>
    <p:sldId id="259" r:id="rId32"/>
    <p:sldId id="262" r:id="rId33"/>
    <p:sldId id="263" r:id="rId34"/>
    <p:sldId id="264" r:id="rId35"/>
    <p:sldId id="265" r:id="rId36"/>
    <p:sldId id="266" r:id="rId37"/>
    <p:sldId id="267" r:id="rId38"/>
    <p:sldId id="268" r:id="rId39"/>
    <p:sldId id="269" r:id="rId40"/>
    <p:sldId id="270" r:id="rId41"/>
    <p:sldId id="271" r:id="rId42"/>
    <p:sldId id="272" r:id="rId43"/>
    <p:sldId id="273" r:id="rId44"/>
    <p:sldId id="274" r:id="rId45"/>
    <p:sldId id="289" r:id="rId46"/>
    <p:sldId id="290" r:id="rId47"/>
    <p:sldId id="292" r:id="rId48"/>
    <p:sldId id="306" r:id="rId49"/>
    <p:sldId id="300" r:id="rId50"/>
    <p:sldId id="301" r:id="rId51"/>
    <p:sldId id="302" r:id="rId52"/>
    <p:sldId id="303" r:id="rId53"/>
    <p:sldId id="293" r:id="rId54"/>
    <p:sldId id="295" r:id="rId55"/>
    <p:sldId id="296" r:id="rId56"/>
    <p:sldId id="297" r:id="rId57"/>
    <p:sldId id="299" r:id="rId58"/>
    <p:sldId id="298" r:id="rId59"/>
    <p:sldId id="304" r:id="rId60"/>
    <p:sldId id="305" r:id="rId61"/>
    <p:sldId id="320" r:id="rId62"/>
    <p:sldId id="321" r:id="rId63"/>
    <p:sldId id="322" r:id="rId64"/>
    <p:sldId id="323" r:id="rId65"/>
    <p:sldId id="329" r:id="rId66"/>
    <p:sldId id="308" r:id="rId67"/>
    <p:sldId id="319"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layout/>
    </c:title>
    <c:plotArea>
      <c:layout/>
      <c:barChart>
        <c:barDir val="col"/>
        <c:grouping val="clustered"/>
        <c:ser>
          <c:idx val="0"/>
          <c:order val="0"/>
          <c:tx>
            <c:strRef>
              <c:f>Sheet1!$A$2</c:f>
              <c:strCache>
                <c:ptCount val="1"/>
                <c:pt idx="0">
                  <c:v>K-12 Students</c:v>
                </c:pt>
              </c:strCache>
            </c:strRef>
          </c:tx>
          <c:cat>
            <c:strRef>
              <c:f>Sheet1!$B$1:$D$1</c:f>
              <c:strCache>
                <c:ptCount val="3"/>
                <c:pt idx="0">
                  <c:v>2007-2008 </c:v>
                </c:pt>
                <c:pt idx="1">
                  <c:v>2008-2009</c:v>
                </c:pt>
                <c:pt idx="2">
                  <c:v>2009-2010</c:v>
                </c:pt>
              </c:strCache>
            </c:strRef>
          </c:cat>
          <c:val>
            <c:numRef>
              <c:f>Sheet1!$B$2:$D$2</c:f>
              <c:numCache>
                <c:formatCode>General</c:formatCode>
                <c:ptCount val="3"/>
                <c:pt idx="0">
                  <c:v>600</c:v>
                </c:pt>
                <c:pt idx="1">
                  <c:v>677</c:v>
                </c:pt>
                <c:pt idx="2">
                  <c:v>781</c:v>
                </c:pt>
              </c:numCache>
            </c:numRef>
          </c:val>
        </c:ser>
        <c:axId val="81071104"/>
        <c:axId val="81081088"/>
      </c:barChart>
      <c:catAx>
        <c:axId val="81071104"/>
        <c:scaling>
          <c:orientation val="minMax"/>
        </c:scaling>
        <c:axPos val="b"/>
        <c:tickLblPos val="nextTo"/>
        <c:crossAx val="81081088"/>
        <c:crosses val="autoZero"/>
        <c:auto val="1"/>
        <c:lblAlgn val="ctr"/>
        <c:lblOffset val="100"/>
      </c:catAx>
      <c:valAx>
        <c:axId val="81081088"/>
        <c:scaling>
          <c:orientation val="minMax"/>
        </c:scaling>
        <c:axPos val="l"/>
        <c:majorGridlines/>
        <c:numFmt formatCode="General" sourceLinked="1"/>
        <c:tickLblPos val="nextTo"/>
        <c:crossAx val="81071104"/>
        <c:crosses val="autoZero"/>
        <c:crossBetween val="between"/>
      </c:valAx>
    </c:plotArea>
    <c:legend>
      <c:legendPos val="r"/>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3"/>
  <c:chart>
    <c:title>
      <c:layout/>
    </c:title>
    <c:plotArea>
      <c:layout/>
      <c:lineChart>
        <c:grouping val="standard"/>
        <c:ser>
          <c:idx val="0"/>
          <c:order val="0"/>
          <c:tx>
            <c:strRef>
              <c:f>Sheet1!$B$1</c:f>
              <c:strCache>
                <c:ptCount val="1"/>
                <c:pt idx="0">
                  <c:v>% Students</c:v>
                </c:pt>
              </c:strCache>
            </c:strRef>
          </c:tx>
          <c:marker>
            <c:symbol val="none"/>
          </c:marker>
          <c:cat>
            <c:strRef>
              <c:f>Sheet1!$A$2:$A$4</c:f>
              <c:strCache>
                <c:ptCount val="3"/>
                <c:pt idx="0">
                  <c:v>2007-2008</c:v>
                </c:pt>
                <c:pt idx="1">
                  <c:v>2008-2009</c:v>
                </c:pt>
                <c:pt idx="2">
                  <c:v>2009-2010</c:v>
                </c:pt>
              </c:strCache>
            </c:strRef>
          </c:cat>
          <c:val>
            <c:numRef>
              <c:f>Sheet1!$B$2:$B$4</c:f>
              <c:numCache>
                <c:formatCode>0%</c:formatCode>
                <c:ptCount val="3"/>
                <c:pt idx="0">
                  <c:v>0.53</c:v>
                </c:pt>
                <c:pt idx="1">
                  <c:v>0.41000000000000014</c:v>
                </c:pt>
                <c:pt idx="2">
                  <c:v>0.72000000000000031</c:v>
                </c:pt>
              </c:numCache>
            </c:numRef>
          </c:val>
        </c:ser>
        <c:marker val="1"/>
        <c:axId val="81164544"/>
        <c:axId val="98212096"/>
      </c:lineChart>
      <c:catAx>
        <c:axId val="81164544"/>
        <c:scaling>
          <c:orientation val="minMax"/>
        </c:scaling>
        <c:axPos val="b"/>
        <c:tickLblPos val="nextTo"/>
        <c:crossAx val="98212096"/>
        <c:crosses val="autoZero"/>
        <c:auto val="1"/>
        <c:lblAlgn val="ctr"/>
        <c:lblOffset val="100"/>
      </c:catAx>
      <c:valAx>
        <c:axId val="98212096"/>
        <c:scaling>
          <c:orientation val="minMax"/>
        </c:scaling>
        <c:axPos val="l"/>
        <c:majorGridlines/>
        <c:numFmt formatCode="0%" sourceLinked="1"/>
        <c:tickLblPos val="nextTo"/>
        <c:crossAx val="81164544"/>
        <c:crosses val="autoZero"/>
        <c:crossBetween val="between"/>
      </c:valAx>
    </c:plotArea>
    <c:legend>
      <c:legendPos val="r"/>
      <c:layout/>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B3B166-C004-46B6-87CB-69E8216B437C}" type="datetimeFigureOut">
              <a:rPr lang="en-US" smtClean="0"/>
              <a:pPr/>
              <a:t>4/11/2012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89901B-CF57-4B8E-A3C8-4F01410D011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9901B-CF57-4B8E-A3C8-4F01410D0119}" type="slidenum">
              <a:rPr lang="en-US" smtClean="0"/>
              <a:pPr/>
              <a:t>45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AF53F93-B9DE-4B55-B26A-460115B878F4}" type="datetimeFigureOut">
              <a:rPr lang="en-US" smtClean="0"/>
              <a:pPr/>
              <a:t>4/11/2012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4295B0D-3366-45F1-87CC-3730723A850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F53F93-B9DE-4B55-B26A-460115B878F4}"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95B0D-3366-45F1-87CC-3730723A85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F53F93-B9DE-4B55-B26A-460115B878F4}"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95B0D-3366-45F1-87CC-3730723A85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AF53F93-B9DE-4B55-B26A-460115B878F4}" type="datetimeFigureOut">
              <a:rPr lang="en-US" smtClean="0"/>
              <a:pPr/>
              <a:t>4/11/2012</a:t>
            </a:fld>
            <a:endParaRPr lang="en-US"/>
          </a:p>
        </p:txBody>
      </p:sp>
      <p:sp>
        <p:nvSpPr>
          <p:cNvPr id="9" name="Slide Number Placeholder 8"/>
          <p:cNvSpPr>
            <a:spLocks noGrp="1"/>
          </p:cNvSpPr>
          <p:nvPr>
            <p:ph type="sldNum" sz="quarter" idx="15"/>
          </p:nvPr>
        </p:nvSpPr>
        <p:spPr/>
        <p:txBody>
          <a:bodyPr rtlCol="0"/>
          <a:lstStyle/>
          <a:p>
            <a:fld id="{94295B0D-3366-45F1-87CC-3730723A8508}"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AF53F93-B9DE-4B55-B26A-460115B878F4}" type="datetimeFigureOut">
              <a:rPr lang="en-US" smtClean="0"/>
              <a:pPr/>
              <a:t>4/11/2012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4295B0D-3366-45F1-87CC-3730723A850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AF53F93-B9DE-4B55-B26A-460115B878F4}" type="datetimeFigureOut">
              <a:rPr lang="en-US" smtClean="0"/>
              <a:pPr/>
              <a:t>4/11/2012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95B0D-3366-45F1-87CC-3730723A8508}"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AF53F93-B9DE-4B55-B26A-460115B878F4}" type="datetimeFigureOut">
              <a:rPr lang="en-US" smtClean="0"/>
              <a:pPr/>
              <a:t>4/11/2012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295B0D-3366-45F1-87CC-3730723A8508}"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AF53F93-B9DE-4B55-B26A-460115B878F4}" type="datetimeFigureOut">
              <a:rPr lang="en-US" smtClean="0"/>
              <a:pPr/>
              <a:t>4/11/2012</a:t>
            </a:fld>
            <a:endParaRPr lang="en-US"/>
          </a:p>
        </p:txBody>
      </p:sp>
      <p:sp>
        <p:nvSpPr>
          <p:cNvPr id="7" name="Slide Number Placeholder 6"/>
          <p:cNvSpPr>
            <a:spLocks noGrp="1"/>
          </p:cNvSpPr>
          <p:nvPr>
            <p:ph type="sldNum" sz="quarter" idx="11"/>
          </p:nvPr>
        </p:nvSpPr>
        <p:spPr/>
        <p:txBody>
          <a:bodyPr rtlCol="0"/>
          <a:lstStyle/>
          <a:p>
            <a:fld id="{94295B0D-3366-45F1-87CC-3730723A8508}"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F53F93-B9DE-4B55-B26A-460115B878F4}" type="datetimeFigureOut">
              <a:rPr lang="en-US" smtClean="0"/>
              <a:pPr/>
              <a:t>4/11/2012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295B0D-3366-45F1-87CC-3730723A85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AF53F93-B9DE-4B55-B26A-460115B878F4}" type="datetimeFigureOut">
              <a:rPr lang="en-US" smtClean="0"/>
              <a:pPr/>
              <a:t>4/11/2012</a:t>
            </a:fld>
            <a:endParaRPr lang="en-US"/>
          </a:p>
        </p:txBody>
      </p:sp>
      <p:sp>
        <p:nvSpPr>
          <p:cNvPr id="22" name="Slide Number Placeholder 21"/>
          <p:cNvSpPr>
            <a:spLocks noGrp="1"/>
          </p:cNvSpPr>
          <p:nvPr>
            <p:ph type="sldNum" sz="quarter" idx="15"/>
          </p:nvPr>
        </p:nvSpPr>
        <p:spPr/>
        <p:txBody>
          <a:bodyPr rtlCol="0"/>
          <a:lstStyle/>
          <a:p>
            <a:fld id="{94295B0D-3366-45F1-87CC-3730723A8508}"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AF53F93-B9DE-4B55-B26A-460115B878F4}" type="datetimeFigureOut">
              <a:rPr lang="en-US" smtClean="0"/>
              <a:pPr/>
              <a:t>4/11/2012</a:t>
            </a:fld>
            <a:endParaRPr lang="en-US"/>
          </a:p>
        </p:txBody>
      </p:sp>
      <p:sp>
        <p:nvSpPr>
          <p:cNvPr id="18" name="Slide Number Placeholder 17"/>
          <p:cNvSpPr>
            <a:spLocks noGrp="1"/>
          </p:cNvSpPr>
          <p:nvPr>
            <p:ph type="sldNum" sz="quarter" idx="11"/>
          </p:nvPr>
        </p:nvSpPr>
        <p:spPr/>
        <p:txBody>
          <a:bodyPr rtlCol="0"/>
          <a:lstStyle/>
          <a:p>
            <a:fld id="{94295B0D-3366-45F1-87CC-3730723A8508}"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AF53F93-B9DE-4B55-B26A-460115B878F4}" type="datetimeFigureOut">
              <a:rPr lang="en-US" smtClean="0"/>
              <a:pPr/>
              <a:t>4/11/2012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4295B0D-3366-45F1-87CC-3730723A85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nypost.com/p/news/local/feds_to_spread_harlem_success_U01Zf7spNVRxu5z3M1rnYJ"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http://www.hcz.org/" TargetMode="External"/><Relationship Id="rId2" Type="http://schemas.openxmlformats.org/officeDocument/2006/relationships/hyperlink" Target="http://www.dnainfo.com/20100922/harlem/harlem-childrens-zone-tapped-as-model-for-programs-around-nation" TargetMode="External"/><Relationship Id="rId1" Type="http://schemas.openxmlformats.org/officeDocument/2006/relationships/slideLayout" Target="../slideLayouts/slideLayout2.xml"/><Relationship Id="rId6" Type="http://schemas.openxmlformats.org/officeDocument/2006/relationships/hyperlink" Target="http://pt3.nl.edu/paquetteryanwebquest.pdf" TargetMode="External"/><Relationship Id="rId5" Type="http://schemas.openxmlformats.org/officeDocument/2006/relationships/hyperlink" Target="http://www.hoyleton.org/images/HCZ_Final_White_Paper.pdf" TargetMode="External"/><Relationship Id="rId4" Type="http://schemas.openxmlformats.org/officeDocument/2006/relationships/hyperlink" Target="http://schools.nyc.gov/SchoolPortals/05/M284/AboutUs/Statistics/default.ht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B0F0"/>
                </a:solidFill>
              </a:rPr>
              <a:t>Harlem Children’s Zone</a:t>
            </a:r>
            <a:endParaRPr lang="en-US" dirty="0">
              <a:solidFill>
                <a:srgbClr val="00B0F0"/>
              </a:solidFill>
            </a:endParaRPr>
          </a:p>
        </p:txBody>
      </p:sp>
      <p:sp>
        <p:nvSpPr>
          <p:cNvPr id="3" name="Subtitle 2"/>
          <p:cNvSpPr>
            <a:spLocks noGrp="1"/>
          </p:cNvSpPr>
          <p:nvPr>
            <p:ph type="subTitle" idx="1"/>
          </p:nvPr>
        </p:nvSpPr>
        <p:spPr/>
        <p:txBody>
          <a:bodyPr>
            <a:normAutofit/>
          </a:bodyPr>
          <a:lstStyle/>
          <a:p>
            <a:r>
              <a:rPr lang="en-US" dirty="0"/>
              <a:t>Called "one of the most ambitious social-service experiments of our time," by The New York </a:t>
            </a:r>
            <a:r>
              <a:rPr lang="en-US" dirty="0" smtClean="0"/>
              <a:t>Times</a:t>
            </a:r>
            <a:endParaRPr lang="en-US" dirty="0"/>
          </a:p>
        </p:txBody>
      </p:sp>
      <p:pic>
        <p:nvPicPr>
          <p:cNvPr id="50178" name="Picture 2" descr="http://upload.wikimedia.org/wikipedia/en/4/42/Harlem-childrens-zone.png"/>
          <p:cNvPicPr>
            <a:picLocks noChangeAspect="1" noChangeArrowheads="1"/>
          </p:cNvPicPr>
          <p:nvPr/>
        </p:nvPicPr>
        <p:blipFill>
          <a:blip r:embed="rId2" cstate="print"/>
          <a:srcRect/>
          <a:stretch>
            <a:fillRect/>
          </a:stretch>
        </p:blipFill>
        <p:spPr bwMode="auto">
          <a:xfrm>
            <a:off x="3429000" y="1143000"/>
            <a:ext cx="2666998" cy="300037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b="1" dirty="0" smtClean="0"/>
              <a:t>Principle 2 Continued…</a:t>
            </a:r>
            <a:endParaRPr lang="en-US" sz="2600" b="1" dirty="0"/>
          </a:p>
        </p:txBody>
      </p:sp>
      <p:sp>
        <p:nvSpPr>
          <p:cNvPr id="3" name="Content Placeholder 2"/>
          <p:cNvSpPr>
            <a:spLocks noGrp="1"/>
          </p:cNvSpPr>
          <p:nvPr>
            <p:ph sz="quarter" idx="1"/>
          </p:nvPr>
        </p:nvSpPr>
        <p:spPr/>
        <p:txBody>
          <a:bodyPr>
            <a:normAutofit lnSpcReduction="10000"/>
          </a:bodyPr>
          <a:lstStyle/>
          <a:p>
            <a:r>
              <a:rPr lang="en-US" sz="1800" dirty="0" smtClean="0"/>
              <a:t>Overall with the Pipeline, HCZ seeks to:</a:t>
            </a:r>
          </a:p>
          <a:p>
            <a:pPr marL="0" indent="0">
              <a:buNone/>
            </a:pPr>
            <a:r>
              <a:rPr lang="en-US" sz="1800" dirty="0" smtClean="0"/>
              <a:t>1. </a:t>
            </a:r>
            <a:r>
              <a:rPr lang="en-US" sz="1800" dirty="0"/>
              <a:t>M</a:t>
            </a:r>
            <a:r>
              <a:rPr lang="en-US" sz="1800" dirty="0" smtClean="0"/>
              <a:t>aximize </a:t>
            </a:r>
            <a:r>
              <a:rPr lang="en-US" sz="1800" dirty="0"/>
              <a:t>educational achievements for poor </a:t>
            </a:r>
            <a:r>
              <a:rPr lang="en-US" sz="1800" dirty="0" smtClean="0"/>
              <a:t>children.</a:t>
            </a:r>
          </a:p>
          <a:p>
            <a:pPr marL="0" indent="0">
              <a:buNone/>
            </a:pPr>
            <a:r>
              <a:rPr lang="en-US" sz="1800" dirty="0" smtClean="0"/>
              <a:t>2. Ensure </a:t>
            </a:r>
            <a:r>
              <a:rPr lang="en-US" sz="1800" dirty="0"/>
              <a:t>that each of the programs in the pipeline is strong and incorporates best </a:t>
            </a:r>
            <a:r>
              <a:rPr lang="en-US" sz="1800" dirty="0" smtClean="0"/>
              <a:t>practices.</a:t>
            </a:r>
          </a:p>
          <a:p>
            <a:pPr marL="0" indent="0">
              <a:buNone/>
            </a:pPr>
            <a:r>
              <a:rPr lang="en-US" sz="1800" dirty="0" smtClean="0"/>
              <a:t>3. Foster </a:t>
            </a:r>
            <a:r>
              <a:rPr lang="en-US" sz="1800" dirty="0"/>
              <a:t>strong links across programs to smooth transitions and guarantee that programs are pedagogically </a:t>
            </a:r>
            <a:r>
              <a:rPr lang="en-US" sz="1800" dirty="0" smtClean="0"/>
              <a:t>continuous.</a:t>
            </a:r>
          </a:p>
          <a:p>
            <a:pPr marL="0" indent="0">
              <a:buNone/>
            </a:pPr>
            <a:r>
              <a:rPr lang="en-US" sz="1800" dirty="0" smtClean="0"/>
              <a:t>4. Stay </a:t>
            </a:r>
            <a:r>
              <a:rPr lang="en-US" sz="1800" dirty="0"/>
              <a:t>community-based and responsive to local community </a:t>
            </a:r>
            <a:r>
              <a:rPr lang="en-US" sz="1800" dirty="0" smtClean="0"/>
              <a:t>needs and</a:t>
            </a:r>
          </a:p>
          <a:p>
            <a:pPr marL="0" indent="0">
              <a:buNone/>
            </a:pPr>
            <a:r>
              <a:rPr lang="en-US" sz="1800" dirty="0" smtClean="0"/>
              <a:t>5. Provide </a:t>
            </a:r>
            <a:r>
              <a:rPr lang="en-US" sz="1800" dirty="0"/>
              <a:t>relevant data to program staff so that they can improve services, and to policymakers and decision-makers so that they can get the best return on their investments. </a:t>
            </a:r>
            <a:endParaRPr lang="en-US" sz="1800" dirty="0" smtClean="0"/>
          </a:p>
          <a:p>
            <a:pPr marL="0" indent="0">
              <a:buNone/>
            </a:pPr>
            <a:endParaRPr lang="en-US" sz="1800" dirty="0" smtClean="0"/>
          </a:p>
          <a:p>
            <a:r>
              <a:rPr lang="en-US" sz="1800" dirty="0" smtClean="0"/>
              <a:t>Each of the HCZ programs have been developed to work with poor children and families. </a:t>
            </a:r>
          </a:p>
          <a:p>
            <a:r>
              <a:rPr lang="en-US" sz="1800" dirty="0"/>
              <a:t>HCZ Pipeline programs consistently produce outcomes that meet or exceed national, state, and city averages. </a:t>
            </a:r>
            <a:endParaRPr lang="en-US" sz="1800" dirty="0" smtClean="0"/>
          </a:p>
          <a:p>
            <a:endParaRPr lang="en-US" sz="1800" dirty="0"/>
          </a:p>
        </p:txBody>
      </p:sp>
    </p:spTree>
    <p:extLst>
      <p:ext uri="{BB962C8B-B14F-4D97-AF65-F5344CB8AC3E}">
        <p14:creationId xmlns="" xmlns:p14="http://schemas.microsoft.com/office/powerpoint/2010/main" val="2484500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50942"/>
            <a:ext cx="8229600" cy="5775221"/>
          </a:xfrm>
        </p:spPr>
        <p:txBody>
          <a:bodyPr>
            <a:normAutofit/>
          </a:bodyPr>
          <a:lstStyle/>
          <a:p>
            <a:pPr marL="0" indent="0" algn="ctr">
              <a:buNone/>
            </a:pPr>
            <a:endParaRPr lang="en-US" sz="2600" b="1" dirty="0" smtClean="0"/>
          </a:p>
          <a:p>
            <a:pPr marL="0" indent="0" algn="ctr">
              <a:buNone/>
            </a:pPr>
            <a:r>
              <a:rPr lang="en-US" sz="2600" b="1" dirty="0" smtClean="0"/>
              <a:t>Principle 3: Building Community</a:t>
            </a:r>
          </a:p>
          <a:p>
            <a:pPr marL="0" indent="0" algn="ctr">
              <a:buNone/>
            </a:pPr>
            <a:endParaRPr lang="en-US" sz="2600" b="1" dirty="0"/>
          </a:p>
          <a:p>
            <a:pPr marL="0" indent="0" algn="ctr">
              <a:buNone/>
            </a:pPr>
            <a:endParaRPr lang="en-US" sz="2600" b="1" dirty="0" smtClean="0"/>
          </a:p>
          <a:p>
            <a:r>
              <a:rPr lang="en-US" sz="2300" dirty="0" smtClean="0"/>
              <a:t>HCZ believes that it takes an entire community to help each other grow and improve internally and externally.</a:t>
            </a:r>
          </a:p>
          <a:p>
            <a:r>
              <a:rPr lang="en-US" sz="2300" dirty="0" smtClean="0"/>
              <a:t>Through leadership, </a:t>
            </a:r>
            <a:r>
              <a:rPr lang="en-US" sz="2300" dirty="0"/>
              <a:t>community organizing, neighborhood beautification, connections to social services, and a host of other activities, </a:t>
            </a:r>
            <a:r>
              <a:rPr lang="en-US" sz="2300" dirty="0" smtClean="0"/>
              <a:t>the program works </a:t>
            </a:r>
            <a:r>
              <a:rPr lang="en-US" sz="2300" dirty="0"/>
              <a:t>every day to build a strong community and mend the fabric of Central Harlem. </a:t>
            </a:r>
            <a:endParaRPr lang="en-US" sz="2300" dirty="0" smtClean="0"/>
          </a:p>
          <a:p>
            <a:r>
              <a:rPr lang="en-US" sz="2300" dirty="0" smtClean="0"/>
              <a:t>The “community” for HCZ is defined as: thoughtful local residents, stakeholders, and local institutions that will in the end sustain the ENTIRE community. </a:t>
            </a:r>
          </a:p>
        </p:txBody>
      </p:sp>
    </p:spTree>
    <p:extLst>
      <p:ext uri="{BB962C8B-B14F-4D97-AF65-F5344CB8AC3E}">
        <p14:creationId xmlns="" xmlns:p14="http://schemas.microsoft.com/office/powerpoint/2010/main" val="1575057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68194"/>
            <a:ext cx="8229600" cy="5557970"/>
          </a:xfrm>
        </p:spPr>
        <p:txBody>
          <a:bodyPr>
            <a:normAutofit/>
          </a:bodyPr>
          <a:lstStyle/>
          <a:p>
            <a:pPr marL="0" indent="0" algn="ctr">
              <a:buNone/>
            </a:pPr>
            <a:r>
              <a:rPr lang="en-US" sz="2600" b="1" dirty="0" smtClean="0"/>
              <a:t>Principle 4: Evaluation</a:t>
            </a:r>
          </a:p>
          <a:p>
            <a:pPr marL="0" indent="0" algn="ctr">
              <a:buNone/>
            </a:pPr>
            <a:endParaRPr lang="en-US" sz="2600" b="1" dirty="0"/>
          </a:p>
          <a:p>
            <a:pPr marL="0" indent="0" algn="ctr">
              <a:buNone/>
            </a:pPr>
            <a:endParaRPr lang="en-US" sz="2600" b="1" dirty="0" smtClean="0"/>
          </a:p>
          <a:p>
            <a:r>
              <a:rPr lang="en-US" sz="2300" dirty="0"/>
              <a:t>Evaluation is a key part of everything </a:t>
            </a:r>
            <a:r>
              <a:rPr lang="en-US" sz="2300" dirty="0" smtClean="0"/>
              <a:t>the program is </a:t>
            </a:r>
            <a:r>
              <a:rPr lang="en-US" sz="2300" dirty="0"/>
              <a:t>at HCZ. It provides managers with real-time decision-making data and drives program improvements. </a:t>
            </a:r>
            <a:endParaRPr lang="en-US" sz="2300" dirty="0" smtClean="0"/>
          </a:p>
          <a:p>
            <a:r>
              <a:rPr lang="en-US" sz="2300" dirty="0" smtClean="0"/>
              <a:t>HCZ constantly uses </a:t>
            </a:r>
            <a:r>
              <a:rPr lang="en-US" sz="2300" dirty="0"/>
              <a:t>it as a critical tool in a process of continuous self-examination and improvement. </a:t>
            </a:r>
            <a:endParaRPr lang="en-US" sz="2300" dirty="0" smtClean="0"/>
          </a:p>
          <a:p>
            <a:r>
              <a:rPr lang="en-US" sz="2300" dirty="0" smtClean="0"/>
              <a:t>After each year, HCZ gets together and makes changes to the current evaluation that is set by mentors, evaluators, current families or children. </a:t>
            </a:r>
          </a:p>
          <a:p>
            <a:endParaRPr lang="en-US" sz="1800" dirty="0" smtClean="0"/>
          </a:p>
          <a:p>
            <a:endParaRPr lang="en-US" sz="1800" dirty="0"/>
          </a:p>
        </p:txBody>
      </p:sp>
    </p:spTree>
    <p:extLst>
      <p:ext uri="{BB962C8B-B14F-4D97-AF65-F5344CB8AC3E}">
        <p14:creationId xmlns="" xmlns:p14="http://schemas.microsoft.com/office/powerpoint/2010/main" val="612958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01886"/>
            <a:ext cx="8229600" cy="5424278"/>
          </a:xfrm>
        </p:spPr>
        <p:txBody>
          <a:bodyPr>
            <a:normAutofit/>
          </a:bodyPr>
          <a:lstStyle/>
          <a:p>
            <a:pPr marL="0" indent="0" algn="ctr">
              <a:buNone/>
            </a:pPr>
            <a:r>
              <a:rPr lang="en-US" sz="2600" b="1" dirty="0" smtClean="0"/>
              <a:t>Principle 5: Culture of Success</a:t>
            </a:r>
          </a:p>
          <a:p>
            <a:pPr marL="0" indent="0" algn="ctr">
              <a:buNone/>
            </a:pPr>
            <a:endParaRPr lang="en-US" sz="2600" b="1" dirty="0"/>
          </a:p>
          <a:p>
            <a:r>
              <a:rPr lang="en-US" sz="1900" dirty="0"/>
              <a:t>HCZ’s organizational culture emphasizes accountability, leadership, teamwork, and a deep, shared passion to improve the lives of poor children </a:t>
            </a:r>
            <a:endParaRPr lang="en-US" sz="1900" dirty="0" smtClean="0"/>
          </a:p>
          <a:p>
            <a:r>
              <a:rPr lang="en-US" sz="1900" dirty="0"/>
              <a:t>Staff members consider it a privilege to work for HCZ in the interest of Harlem’s children. </a:t>
            </a:r>
            <a:endParaRPr lang="en-US" sz="1900" dirty="0" smtClean="0"/>
          </a:p>
          <a:p>
            <a:r>
              <a:rPr lang="en-US" sz="1900" dirty="0" smtClean="0"/>
              <a:t>HCZ is extremely ambitious </a:t>
            </a:r>
            <a:r>
              <a:rPr lang="en-US" sz="1900" dirty="0"/>
              <a:t>in </a:t>
            </a:r>
            <a:r>
              <a:rPr lang="en-US" sz="1900" dirty="0" smtClean="0"/>
              <a:t>their </a:t>
            </a:r>
            <a:r>
              <a:rPr lang="en-US" sz="1900" dirty="0"/>
              <a:t>goals and determined to meet them. </a:t>
            </a:r>
            <a:r>
              <a:rPr lang="en-US" sz="1900" dirty="0" smtClean="0"/>
              <a:t>They </a:t>
            </a:r>
            <a:r>
              <a:rPr lang="en-US" sz="1900" dirty="0"/>
              <a:t>believe and work wholeheartedly to ensure that all our children will succeed. The only way to do this is with a </a:t>
            </a:r>
            <a:r>
              <a:rPr lang="en-US" sz="1900" b="1" u="sng" dirty="0"/>
              <a:t>motivated, dedicated, highly-</a:t>
            </a:r>
            <a:r>
              <a:rPr lang="en-US" sz="1900" b="1" u="sng" dirty="0" smtClean="0"/>
              <a:t>trained </a:t>
            </a:r>
            <a:r>
              <a:rPr lang="en-US" sz="1900" dirty="0"/>
              <a:t>staff working together with a common purpose. </a:t>
            </a:r>
            <a:endParaRPr lang="en-US" sz="1900" dirty="0" smtClean="0"/>
          </a:p>
          <a:p>
            <a:r>
              <a:rPr lang="en-US" sz="1900" dirty="0" smtClean="0"/>
              <a:t>Interviewees go through strenuous applications/questions in order to be hired to work with our families.</a:t>
            </a:r>
            <a:endParaRPr lang="en-US" sz="1900" dirty="0"/>
          </a:p>
        </p:txBody>
      </p:sp>
    </p:spTree>
    <p:extLst>
      <p:ext uri="{BB962C8B-B14F-4D97-AF65-F5344CB8AC3E}">
        <p14:creationId xmlns="" xmlns:p14="http://schemas.microsoft.com/office/powerpoint/2010/main" val="3218443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b="1" dirty="0" smtClean="0"/>
              <a:t>Principle 5 Continued </a:t>
            </a:r>
            <a:endParaRPr lang="en-US" sz="2600" b="1" dirty="0"/>
          </a:p>
        </p:txBody>
      </p:sp>
      <p:sp>
        <p:nvSpPr>
          <p:cNvPr id="3" name="Content Placeholder 2"/>
          <p:cNvSpPr>
            <a:spLocks noGrp="1"/>
          </p:cNvSpPr>
          <p:nvPr>
            <p:ph sz="quarter" idx="1"/>
          </p:nvPr>
        </p:nvSpPr>
        <p:spPr/>
        <p:txBody>
          <a:bodyPr>
            <a:normAutofit/>
          </a:bodyPr>
          <a:lstStyle/>
          <a:p>
            <a:r>
              <a:rPr lang="en-US" sz="2000" b="1" dirty="0"/>
              <a:t>Core Values: </a:t>
            </a:r>
            <a:r>
              <a:rPr lang="en-US" sz="2000" dirty="0"/>
              <a:t>HCZ staff share a passion for helping children and families and placing children at the core of their work; maintaining high standards for themselves, their colleagues, and their clients; holding themselves and others accountable for outcomes; connecting with the community; and upholding the highest ethics in their lives and work. </a:t>
            </a:r>
            <a:endParaRPr lang="en-US" sz="2000" dirty="0" smtClean="0"/>
          </a:p>
          <a:p>
            <a:pPr marL="0" indent="0">
              <a:buNone/>
            </a:pPr>
            <a:endParaRPr lang="en-US" sz="2000" dirty="0" smtClean="0"/>
          </a:p>
          <a:p>
            <a:r>
              <a:rPr lang="en-US" sz="2000" b="1" dirty="0"/>
              <a:t>Leadership: </a:t>
            </a:r>
            <a:r>
              <a:rPr lang="en-US" sz="2000" dirty="0"/>
              <a:t>Leaders at HCZ share some general characteristics, including a strong and intense work ethic, the ability to self-manage and to acknowledge mistakes, a can- do/make-it-happen attitude, personal effectiveness, and a professional manner. </a:t>
            </a:r>
            <a:endParaRPr lang="en-US" sz="2000" dirty="0" smtClean="0"/>
          </a:p>
          <a:p>
            <a:endParaRPr lang="en-US" sz="1900" dirty="0"/>
          </a:p>
        </p:txBody>
      </p:sp>
    </p:spTree>
    <p:extLst>
      <p:ext uri="{BB962C8B-B14F-4D97-AF65-F5344CB8AC3E}">
        <p14:creationId xmlns="" xmlns:p14="http://schemas.microsoft.com/office/powerpoint/2010/main" val="1454204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HCZ’s Origin Aim</a:t>
            </a:r>
            <a:endParaRPr lang="en-US" dirty="0"/>
          </a:p>
        </p:txBody>
      </p:sp>
      <p:sp>
        <p:nvSpPr>
          <p:cNvPr id="3" name="Content Placeholder 2"/>
          <p:cNvSpPr>
            <a:spLocks noGrp="1"/>
          </p:cNvSpPr>
          <p:nvPr>
            <p:ph sz="quarter" idx="1"/>
          </p:nvPr>
        </p:nvSpPr>
        <p:spPr/>
        <p:txBody>
          <a:bodyPr>
            <a:normAutofit/>
          </a:bodyPr>
          <a:lstStyle/>
          <a:p>
            <a:pPr marL="0" indent="0">
              <a:buNone/>
            </a:pPr>
            <a:r>
              <a:rPr lang="en-US" sz="2600" dirty="0"/>
              <a:t>HCZ’s aims are both broadly ambitious and sharply focused. </a:t>
            </a:r>
            <a:r>
              <a:rPr lang="en-US" sz="2600" dirty="0" smtClean="0"/>
              <a:t>The program seeks </a:t>
            </a:r>
            <a:r>
              <a:rPr lang="en-US" sz="2600" dirty="0"/>
              <a:t>to touch virtually every developmentally important aspect of our children’s lives as they grow to adulthood. But </a:t>
            </a:r>
            <a:r>
              <a:rPr lang="en-US" sz="2600" dirty="0" smtClean="0"/>
              <a:t>they </a:t>
            </a:r>
            <a:r>
              <a:rPr lang="en-US" sz="2600" dirty="0"/>
              <a:t>do not take sole responsibility for every economic and social problem faced by every child and family. Instead, </a:t>
            </a:r>
            <a:r>
              <a:rPr lang="en-US" sz="2600" dirty="0" smtClean="0"/>
              <a:t>HCZ attempts </a:t>
            </a:r>
            <a:r>
              <a:rPr lang="en-US" sz="2600" dirty="0"/>
              <a:t>to create a community of self-reliant families working together to build a common future through their own best efforts. </a:t>
            </a:r>
            <a:endParaRPr lang="en-US" sz="2600" dirty="0" smtClean="0"/>
          </a:p>
          <a:p>
            <a:endParaRPr lang="en-US" dirty="0"/>
          </a:p>
        </p:txBody>
      </p:sp>
    </p:spTree>
    <p:extLst>
      <p:ext uri="{BB962C8B-B14F-4D97-AF65-F5344CB8AC3E}">
        <p14:creationId xmlns="" xmlns:p14="http://schemas.microsoft.com/office/powerpoint/2010/main" val="3863139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endParaRPr lang="en-US" sz="3600" smtClean="0"/>
          </a:p>
        </p:txBody>
      </p:sp>
      <p:sp>
        <p:nvSpPr>
          <p:cNvPr id="14338" name="Content Placeholder 2"/>
          <p:cNvSpPr>
            <a:spLocks noGrp="1"/>
          </p:cNvSpPr>
          <p:nvPr>
            <p:ph idx="1"/>
          </p:nvPr>
        </p:nvSpPr>
        <p:spPr>
          <a:xfrm>
            <a:off x="457200" y="2133600"/>
            <a:ext cx="8229600" cy="4525963"/>
          </a:xfrm>
        </p:spPr>
        <p:txBody>
          <a:bodyPr/>
          <a:lstStyle/>
          <a:p>
            <a:pPr eaLnBrk="1" hangingPunct="1">
              <a:buFont typeface="Arial" charset="0"/>
              <a:buNone/>
            </a:pPr>
            <a:r>
              <a:rPr lang="en-US" i="1" smtClean="0"/>
              <a:t>	</a:t>
            </a:r>
            <a:r>
              <a:rPr lang="en-US" sz="4400" i="1" smtClean="0"/>
              <a:t>For children to do well, families have to do well.  For families to do well, communities have to do well.</a:t>
            </a:r>
          </a:p>
          <a:p>
            <a:pPr eaLnBrk="1" hangingPunct="1"/>
            <a:endParaRPr lang="en-US" sz="4400" i="1"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609600" y="533400"/>
            <a:ext cx="7772400" cy="1470025"/>
          </a:xfrm>
        </p:spPr>
        <p:txBody>
          <a:bodyPr/>
          <a:lstStyle/>
          <a:p>
            <a:pPr eaLnBrk="1" hangingPunct="1"/>
            <a:r>
              <a:rPr lang="en-US" smtClean="0"/>
              <a:t>Harlem Children’s Zone strives to achieve and assure that…</a:t>
            </a:r>
          </a:p>
        </p:txBody>
      </p:sp>
      <p:sp>
        <p:nvSpPr>
          <p:cNvPr id="3" name="Subtitle 2"/>
          <p:cNvSpPr>
            <a:spLocks noGrp="1"/>
          </p:cNvSpPr>
          <p:nvPr>
            <p:ph type="subTitle" idx="1"/>
          </p:nvPr>
        </p:nvSpPr>
        <p:spPr>
          <a:xfrm>
            <a:off x="457200" y="1981200"/>
            <a:ext cx="8305800" cy="4267200"/>
          </a:xfrm>
        </p:spPr>
        <p:txBody>
          <a:bodyPr rtlCol="0">
            <a:normAutofit/>
          </a:bodyPr>
          <a:lstStyle/>
          <a:p>
            <a:pPr algn="l" eaLnBrk="1" fontAlgn="auto" hangingPunct="1">
              <a:spcAft>
                <a:spcPts val="0"/>
              </a:spcAft>
              <a:buFont typeface="Arial" pitchFamily="34" charset="0"/>
              <a:buChar char="•"/>
              <a:defRPr/>
            </a:pPr>
            <a:r>
              <a:rPr lang="en-US" dirty="0" smtClean="0"/>
              <a:t>Children are healthy and prepared for school entry.</a:t>
            </a:r>
          </a:p>
          <a:p>
            <a:pPr algn="l" eaLnBrk="1" fontAlgn="auto" hangingPunct="1">
              <a:spcAft>
                <a:spcPts val="0"/>
              </a:spcAft>
              <a:buFont typeface="Arial" pitchFamily="34" charset="0"/>
              <a:buChar char="•"/>
              <a:defRPr/>
            </a:pPr>
            <a:r>
              <a:rPr lang="en-US" dirty="0" smtClean="0"/>
              <a:t>Children and youth are healthy and succeed in school.</a:t>
            </a:r>
          </a:p>
          <a:p>
            <a:pPr algn="l" eaLnBrk="1" fontAlgn="auto" hangingPunct="1">
              <a:spcAft>
                <a:spcPts val="0"/>
              </a:spcAft>
              <a:buFont typeface="Arial" pitchFamily="34" charset="0"/>
              <a:buChar char="•"/>
              <a:defRPr/>
            </a:pPr>
            <a:r>
              <a:rPr lang="en-US" dirty="0" smtClean="0"/>
              <a:t>Youth graduate from high school and college.</a:t>
            </a:r>
          </a:p>
          <a:p>
            <a:pPr algn="l" eaLnBrk="1" fontAlgn="auto" hangingPunct="1">
              <a:spcAft>
                <a:spcPts val="0"/>
              </a:spcAft>
              <a:buFont typeface="Arial" pitchFamily="34" charset="0"/>
              <a:buChar char="•"/>
              <a:defRPr/>
            </a:pPr>
            <a:r>
              <a:rPr lang="en-US" dirty="0" smtClean="0"/>
              <a:t>Families and neighborhoods support the healthy development, academic success, and well-being of their children.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Explanations for why the Harlem Children’s Zone was created</a:t>
            </a:r>
            <a:endParaRPr lang="en-US" dirty="0"/>
          </a:p>
        </p:txBody>
      </p:sp>
      <p:sp>
        <p:nvSpPr>
          <p:cNvPr id="16386" name="Content Placeholder 2"/>
          <p:cNvSpPr>
            <a:spLocks noGrp="1"/>
          </p:cNvSpPr>
          <p:nvPr>
            <p:ph idx="1"/>
          </p:nvPr>
        </p:nvSpPr>
        <p:spPr/>
        <p:txBody>
          <a:bodyPr>
            <a:normAutofit lnSpcReduction="10000"/>
          </a:bodyPr>
          <a:lstStyle/>
          <a:p>
            <a:pPr eaLnBrk="1" hangingPunct="1">
              <a:lnSpc>
                <a:spcPct val="90000"/>
              </a:lnSpc>
            </a:pPr>
            <a:r>
              <a:rPr lang="en-US" sz="2600" dirty="0" smtClean="0"/>
              <a:t>To provide support for poverty-stricken families living in Harlem.</a:t>
            </a:r>
          </a:p>
          <a:p>
            <a:pPr eaLnBrk="1" hangingPunct="1">
              <a:lnSpc>
                <a:spcPct val="90000"/>
              </a:lnSpc>
            </a:pPr>
            <a:r>
              <a:rPr lang="en-US" sz="2600" dirty="0" smtClean="0"/>
              <a:t>To address the needs of the entire Harlem community.</a:t>
            </a:r>
          </a:p>
          <a:p>
            <a:pPr eaLnBrk="1" hangingPunct="1">
              <a:lnSpc>
                <a:spcPct val="90000"/>
              </a:lnSpc>
            </a:pPr>
            <a:r>
              <a:rPr lang="en-US" sz="2600" dirty="0" smtClean="0"/>
              <a:t>To try to break the cycle of generational poverty.</a:t>
            </a:r>
          </a:p>
          <a:p>
            <a:pPr eaLnBrk="1" hangingPunct="1">
              <a:lnSpc>
                <a:spcPct val="90000"/>
              </a:lnSpc>
            </a:pPr>
            <a:r>
              <a:rPr lang="en-US" sz="2600" dirty="0" smtClean="0"/>
              <a:t>To aim to keep children on track through college and into the job market.</a:t>
            </a:r>
          </a:p>
          <a:p>
            <a:pPr eaLnBrk="1" hangingPunct="1">
              <a:lnSpc>
                <a:spcPct val="90000"/>
              </a:lnSpc>
            </a:pPr>
            <a:r>
              <a:rPr lang="en-US" sz="2600" dirty="0" smtClean="0"/>
              <a:t>To counter the negative influences of crime, drugs, and poverty.</a:t>
            </a:r>
          </a:p>
          <a:p>
            <a:pPr eaLnBrk="1" hangingPunct="1"/>
            <a:r>
              <a:rPr lang="en-US" sz="2600" dirty="0" smtClean="0"/>
              <a:t>Harlem Children’s Zone works to strengthen families and empower them to have a positive impact on their child’s development.</a:t>
            </a:r>
          </a:p>
          <a:p>
            <a:pPr eaLnBrk="1" hangingPunct="1">
              <a:lnSpc>
                <a:spcPct val="90000"/>
              </a:lnSpc>
            </a:pPr>
            <a:endParaRPr lang="en-US" sz="26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mtClean="0"/>
              <a:t>Theoretical Base</a:t>
            </a:r>
          </a:p>
        </p:txBody>
      </p:sp>
      <p:sp>
        <p:nvSpPr>
          <p:cNvPr id="3" name="Content Placeholder 2"/>
          <p:cNvSpPr>
            <a:spLocks noGrp="1"/>
          </p:cNvSpPr>
          <p:nvPr>
            <p:ph idx="1"/>
          </p:nvPr>
        </p:nvSpPr>
        <p:spPr/>
        <p:txBody>
          <a:bodyPr rtlCol="0">
            <a:normAutofit lnSpcReduction="10000"/>
          </a:bodyPr>
          <a:lstStyle/>
          <a:p>
            <a:pPr algn="ctr" eaLnBrk="1" fontAlgn="auto" hangingPunct="1">
              <a:spcAft>
                <a:spcPts val="0"/>
              </a:spcAft>
              <a:buFont typeface="Arial" pitchFamily="34" charset="0"/>
              <a:buNone/>
              <a:defRPr/>
            </a:pPr>
            <a:r>
              <a:rPr lang="en-US" b="1" dirty="0" err="1" smtClean="0"/>
              <a:t>Bronfenbrenner’s</a:t>
            </a:r>
            <a:r>
              <a:rPr lang="en-US" b="1" dirty="0" smtClean="0"/>
              <a:t> Ecological Theory of Development</a:t>
            </a:r>
          </a:p>
          <a:p>
            <a:pPr eaLnBrk="1" fontAlgn="auto" hangingPunct="1">
              <a:spcAft>
                <a:spcPts val="0"/>
              </a:spcAft>
              <a:buFont typeface="Arial" pitchFamily="34" charset="0"/>
              <a:buChar char="•"/>
              <a:defRPr/>
            </a:pPr>
            <a:r>
              <a:rPr lang="en-US" dirty="0" smtClean="0"/>
              <a:t>This theory looks at child development through a system of relationships that forms that child’s environment.</a:t>
            </a:r>
          </a:p>
          <a:p>
            <a:pPr eaLnBrk="1" fontAlgn="auto" hangingPunct="1">
              <a:spcAft>
                <a:spcPts val="0"/>
              </a:spcAft>
              <a:buFont typeface="Arial" pitchFamily="34" charset="0"/>
              <a:buChar char="•"/>
              <a:defRPr/>
            </a:pPr>
            <a:r>
              <a:rPr lang="en-US" dirty="0" smtClean="0"/>
              <a:t>This theory contains “layers” of environment that each have an effect on a child’s development.</a:t>
            </a:r>
          </a:p>
          <a:p>
            <a:pPr eaLnBrk="1" fontAlgn="auto" hangingPunct="1">
              <a:spcAft>
                <a:spcPts val="0"/>
              </a:spcAft>
              <a:buFont typeface="Arial" pitchFamily="34" charset="0"/>
              <a:buChar char="•"/>
              <a:defRPr/>
            </a:pPr>
            <a:r>
              <a:rPr lang="en-US" dirty="0" smtClean="0"/>
              <a:t>The interactions between these “layers” steers the child’s development and changes in one layer will ripple throughout other layers.</a:t>
            </a:r>
          </a:p>
          <a:p>
            <a:pPr eaLnBrk="1" fontAlgn="auto" hangingPunct="1">
              <a:spcAft>
                <a:spcPts val="0"/>
              </a:spcAft>
              <a:buFont typeface="Arial" pitchFamily="34" charset="0"/>
              <a:buChar char="•"/>
              <a:defRPr/>
            </a:pPr>
            <a:r>
              <a:rPr lang="en-US" dirty="0" smtClean="0"/>
              <a:t>To study a child, we must look at that child, their immediate environment, and the larger environment.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457200" y="838200"/>
            <a:ext cx="3409950" cy="51490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648200" y="1676400"/>
            <a:ext cx="3673929" cy="3657600"/>
          </a:xfrm>
          <a:prstGeom prst="rect">
            <a:avLst/>
          </a:prstGeom>
          <a:ln>
            <a:headEnd/>
            <a:tailEnd/>
          </a:ln>
        </p:spPr>
        <p:style>
          <a:lnRef idx="3">
            <a:schemeClr val="lt1"/>
          </a:lnRef>
          <a:fillRef idx="1">
            <a:schemeClr val="accent5"/>
          </a:fillRef>
          <a:effectRef idx="1">
            <a:schemeClr val="accent5"/>
          </a:effectRef>
          <a:fontRef idx="minor">
            <a:schemeClr val="lt1"/>
          </a:fontRef>
        </p:style>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t>l</a:t>
            </a:r>
          </a:p>
        </p:txBody>
      </p:sp>
      <p:pic>
        <p:nvPicPr>
          <p:cNvPr id="18434" name="Picture 2"/>
          <p:cNvPicPr>
            <a:picLocks noGrp="1" noChangeAspect="1" noChangeArrowheads="1"/>
          </p:cNvPicPr>
          <p:nvPr>
            <p:ph idx="1"/>
          </p:nvPr>
        </p:nvPicPr>
        <p:blipFill>
          <a:blip r:embed="rId2" cstate="print"/>
          <a:srcRect/>
          <a:stretch>
            <a:fillRect/>
          </a:stretch>
        </p:blipFill>
        <p:spPr>
          <a:xfrm>
            <a:off x="555625" y="0"/>
            <a:ext cx="8054975" cy="6840538"/>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Parts of </a:t>
            </a:r>
            <a:r>
              <a:rPr lang="en-US" dirty="0" err="1" smtClean="0"/>
              <a:t>Bronfenbrenner’s</a:t>
            </a:r>
            <a:r>
              <a:rPr lang="en-US" dirty="0" smtClean="0"/>
              <a:t> Ecological Model</a:t>
            </a:r>
            <a:endParaRPr lang="en-US" dirty="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Microsystems Layer</a:t>
            </a:r>
          </a:p>
          <a:p>
            <a:pPr lvl="1" eaLnBrk="1" fontAlgn="auto" hangingPunct="1">
              <a:spcAft>
                <a:spcPts val="0"/>
              </a:spcAft>
              <a:buFont typeface="Arial" pitchFamily="34" charset="0"/>
              <a:buChar char="–"/>
              <a:defRPr/>
            </a:pPr>
            <a:r>
              <a:rPr lang="en-US" dirty="0" smtClean="0"/>
              <a:t>Child care, teachers, peers, play areas, and immediate family.</a:t>
            </a:r>
          </a:p>
          <a:p>
            <a:pPr eaLnBrk="1" fontAlgn="auto" hangingPunct="1">
              <a:spcAft>
                <a:spcPts val="0"/>
              </a:spcAft>
              <a:buFont typeface="Arial" pitchFamily="34" charset="0"/>
              <a:buChar char="•"/>
              <a:defRPr/>
            </a:pPr>
            <a:r>
              <a:rPr lang="en-US" dirty="0" err="1" smtClean="0"/>
              <a:t>Mesosystems</a:t>
            </a:r>
            <a:r>
              <a:rPr lang="en-US" dirty="0" smtClean="0"/>
              <a:t> Layer</a:t>
            </a:r>
          </a:p>
          <a:p>
            <a:pPr lvl="1" eaLnBrk="1" fontAlgn="auto" hangingPunct="1">
              <a:spcAft>
                <a:spcPts val="0"/>
              </a:spcAft>
              <a:buFont typeface="Arial" pitchFamily="34" charset="0"/>
              <a:buChar char="–"/>
              <a:defRPr/>
            </a:pPr>
            <a:r>
              <a:rPr lang="en-US" dirty="0" smtClean="0"/>
              <a:t>Child care, schools, home, neighborhoods, religious or spiritual groups.</a:t>
            </a:r>
          </a:p>
          <a:p>
            <a:pPr eaLnBrk="1" fontAlgn="auto" hangingPunct="1">
              <a:spcAft>
                <a:spcPts val="0"/>
              </a:spcAft>
              <a:buFont typeface="Arial" pitchFamily="34" charset="0"/>
              <a:buChar char="•"/>
              <a:defRPr/>
            </a:pPr>
            <a:r>
              <a:rPr lang="en-US" dirty="0" err="1" smtClean="0"/>
              <a:t>Exosystems</a:t>
            </a:r>
            <a:r>
              <a:rPr lang="en-US" dirty="0" smtClean="0"/>
              <a:t> Layer</a:t>
            </a:r>
          </a:p>
          <a:p>
            <a:pPr lvl="1" eaLnBrk="1" fontAlgn="auto" hangingPunct="1">
              <a:spcAft>
                <a:spcPts val="0"/>
              </a:spcAft>
              <a:buFont typeface="Arial" pitchFamily="34" charset="0"/>
              <a:buChar char="–"/>
              <a:defRPr/>
            </a:pPr>
            <a:r>
              <a:rPr lang="en-US" dirty="0" smtClean="0"/>
              <a:t>Family networks, school board, local government, social welfare, mass media, neighbors, extended family, and work places.</a:t>
            </a:r>
          </a:p>
          <a:p>
            <a:pPr eaLnBrk="1" fontAlgn="auto" hangingPunct="1">
              <a:spcAft>
                <a:spcPts val="0"/>
              </a:spcAft>
              <a:buFont typeface="Arial" pitchFamily="34" charset="0"/>
              <a:buChar char="•"/>
              <a:defRPr/>
            </a:pPr>
            <a:r>
              <a:rPr lang="en-US" dirty="0" err="1" smtClean="0"/>
              <a:t>Macrosystems</a:t>
            </a:r>
            <a:r>
              <a:rPr lang="en-US" dirty="0" smtClean="0"/>
              <a:t> Layer</a:t>
            </a:r>
          </a:p>
          <a:p>
            <a:pPr lvl="1" eaLnBrk="1" fontAlgn="auto" hangingPunct="1">
              <a:spcAft>
                <a:spcPts val="0"/>
              </a:spcAft>
              <a:buFont typeface="Arial" pitchFamily="34" charset="0"/>
              <a:buChar char="–"/>
              <a:defRPr/>
            </a:pPr>
            <a:r>
              <a:rPr lang="en-US" dirty="0" smtClean="0"/>
              <a:t>Values, laws, ideologies, customs, and cultures.</a:t>
            </a:r>
          </a:p>
          <a:p>
            <a:pPr eaLnBrk="1" fontAlgn="auto" hangingPunct="1">
              <a:spcAft>
                <a:spcPts val="0"/>
              </a:spcAft>
              <a:buFont typeface="Arial" pitchFamily="34" charset="0"/>
              <a:buChar char="•"/>
              <a:defRPr/>
            </a:pPr>
            <a:r>
              <a:rPr lang="en-US" dirty="0" err="1" smtClean="0"/>
              <a:t>Chronosystems</a:t>
            </a:r>
            <a:r>
              <a:rPr lang="en-US" dirty="0" smtClean="0"/>
              <a:t> Layer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None/>
              <a:defRPr/>
            </a:pPr>
            <a:r>
              <a:rPr lang="en-US" dirty="0"/>
              <a:t>Child development takes place through processes </a:t>
            </a:r>
            <a:r>
              <a:rPr lang="en-US" dirty="0" smtClean="0"/>
              <a:t>of progressively </a:t>
            </a:r>
            <a:r>
              <a:rPr lang="en-US" dirty="0"/>
              <a:t>more complex interaction</a:t>
            </a:r>
          </a:p>
          <a:p>
            <a:pPr eaLnBrk="1" fontAlgn="auto" hangingPunct="1">
              <a:spcAft>
                <a:spcPts val="0"/>
              </a:spcAft>
              <a:buFont typeface="Arial" pitchFamily="34" charset="0"/>
              <a:buNone/>
              <a:defRPr/>
            </a:pPr>
            <a:r>
              <a:rPr lang="en-US" dirty="0"/>
              <a:t>between an active child and the persons, objects, and symbols in its immediate environment. To</a:t>
            </a:r>
          </a:p>
          <a:p>
            <a:pPr eaLnBrk="1" fontAlgn="auto" hangingPunct="1">
              <a:spcAft>
                <a:spcPts val="0"/>
              </a:spcAft>
              <a:buFont typeface="Arial" pitchFamily="34" charset="0"/>
              <a:buNone/>
              <a:defRPr/>
            </a:pPr>
            <a:r>
              <a:rPr lang="en-US" dirty="0"/>
              <a:t>be effective, the interaction must occur on a fairly regular basis over extended periods of time.</a:t>
            </a:r>
          </a:p>
          <a:p>
            <a:pPr eaLnBrk="1" fontAlgn="auto" hangingPunct="1">
              <a:spcAft>
                <a:spcPts val="0"/>
              </a:spcAft>
              <a:buFont typeface="Arial" pitchFamily="34" charset="0"/>
              <a:buNone/>
              <a:defRPr/>
            </a:pPr>
            <a:r>
              <a:rPr lang="en-US" dirty="0"/>
              <a:t>(Adapted from </a:t>
            </a:r>
            <a:r>
              <a:rPr lang="en-US" dirty="0" err="1"/>
              <a:t>Bronfenbrenner</a:t>
            </a:r>
            <a:r>
              <a:rPr lang="en-US" dirty="0"/>
              <a:t>, 1998, p. 996)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t>Implications for Practice</a:t>
            </a:r>
          </a:p>
        </p:txBody>
      </p:sp>
      <p:sp>
        <p:nvSpPr>
          <p:cNvPr id="21506" name="Content Placeholder 2"/>
          <p:cNvSpPr>
            <a:spLocks noGrp="1"/>
          </p:cNvSpPr>
          <p:nvPr>
            <p:ph idx="1"/>
          </p:nvPr>
        </p:nvSpPr>
        <p:spPr/>
        <p:txBody>
          <a:bodyPr/>
          <a:lstStyle/>
          <a:p>
            <a:pPr eaLnBrk="1" hangingPunct="1"/>
            <a:r>
              <a:rPr lang="en-US" smtClean="0"/>
              <a:t>Bronfenbrenner sees the instability and unpredictability of family life as the most destructive force in a child’s development.</a:t>
            </a:r>
          </a:p>
          <a:p>
            <a:pPr eaLnBrk="1" hangingPunct="1"/>
            <a:r>
              <a:rPr lang="en-US" smtClean="0"/>
              <a:t>Children do not have constant interactions with important adults that are crucial for development.</a:t>
            </a:r>
          </a:p>
          <a:p>
            <a:pPr eaLnBrk="1" hangingPunct="1"/>
            <a:endParaRPr 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ChangeArrowheads="1"/>
          </p:cNvSpPr>
          <p:nvPr/>
        </p:nvSpPr>
        <p:spPr bwMode="auto">
          <a:xfrm>
            <a:off x="457200" y="1219200"/>
            <a:ext cx="8229600" cy="4032250"/>
          </a:xfrm>
          <a:prstGeom prst="rect">
            <a:avLst/>
          </a:prstGeom>
          <a:noFill/>
          <a:ln w="9525">
            <a:noFill/>
            <a:miter lim="800000"/>
            <a:headEnd/>
            <a:tailEnd/>
          </a:ln>
        </p:spPr>
        <p:txBody>
          <a:bodyPr>
            <a:spAutoFit/>
          </a:bodyPr>
          <a:lstStyle/>
          <a:p>
            <a:pPr>
              <a:buFont typeface="Arial" charset="0"/>
              <a:buChar char="•"/>
            </a:pPr>
            <a:r>
              <a:rPr lang="en-US" sz="3200">
                <a:latin typeface="Calibri" pitchFamily="34" charset="0"/>
              </a:rPr>
              <a:t>The most important setting for a child is their home because this is where they spend most of their time.</a:t>
            </a:r>
          </a:p>
          <a:p>
            <a:pPr>
              <a:buFont typeface="Arial" charset="0"/>
              <a:buChar char="•"/>
            </a:pPr>
            <a:r>
              <a:rPr lang="en-US" sz="3200">
                <a:latin typeface="Calibri" pitchFamily="34" charset="0"/>
              </a:rPr>
              <a:t>Other important settings include education programs, health care settings, and community sites.</a:t>
            </a:r>
          </a:p>
          <a:p>
            <a:pPr>
              <a:buFont typeface="Arial" charset="0"/>
              <a:buChar char="•"/>
            </a:pPr>
            <a:r>
              <a:rPr lang="en-US" sz="3200">
                <a:latin typeface="Calibri" pitchFamily="34" charset="0"/>
              </a:rPr>
              <a:t>A child’s development is determined by what he or she experiences in these settings.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How does the Harlem Children’s Zone use this Ecological theory of Development?</a:t>
            </a:r>
            <a:endParaRPr lang="en-US" dirty="0"/>
          </a:p>
        </p:txBody>
      </p:sp>
      <p:sp>
        <p:nvSpPr>
          <p:cNvPr id="23554" name="Content Placeholder 2"/>
          <p:cNvSpPr>
            <a:spLocks noGrp="1"/>
          </p:cNvSpPr>
          <p:nvPr>
            <p:ph idx="1"/>
          </p:nvPr>
        </p:nvSpPr>
        <p:spPr>
          <a:xfrm>
            <a:off x="457200" y="1752600"/>
            <a:ext cx="8229600" cy="4525963"/>
          </a:xfrm>
        </p:spPr>
        <p:txBody>
          <a:bodyPr/>
          <a:lstStyle/>
          <a:p>
            <a:pPr eaLnBrk="1" hangingPunct="1"/>
            <a:r>
              <a:rPr lang="en-US" smtClean="0"/>
              <a:t>Tenet 1: Critical mass of engaged, effective families.</a:t>
            </a:r>
          </a:p>
          <a:p>
            <a:pPr eaLnBrk="1" hangingPunct="1"/>
            <a:r>
              <a:rPr lang="en-US" smtClean="0"/>
              <a:t>Tenet 2: Early and progressive intervention.</a:t>
            </a:r>
          </a:p>
          <a:p>
            <a:pPr lvl="1" eaLnBrk="1" hangingPunct="1"/>
            <a:r>
              <a:rPr lang="en-US" sz="2000" smtClean="0"/>
              <a:t>HCZ takes the approach that to address a community-wide crisis, it takes a community-wide, holistic approach.  </a:t>
            </a:r>
          </a:p>
          <a:p>
            <a:pPr lvl="1" eaLnBrk="1" hangingPunct="1"/>
            <a:r>
              <a:rPr lang="en-US" sz="2000" smtClean="0"/>
              <a:t>HCZ attempts to change the social and physical environments of the neighborhood.</a:t>
            </a:r>
          </a:p>
          <a:p>
            <a:pPr lvl="1" eaLnBrk="1" hangingPunct="1"/>
            <a:r>
              <a:rPr lang="en-US" sz="2000" smtClean="0"/>
              <a:t>HCZ provides a whole network of support for children and families to promote children’s healthy development.  </a:t>
            </a:r>
          </a:p>
          <a:p>
            <a:pPr lvl="1" eaLnBrk="1" hangingPunct="1"/>
            <a:r>
              <a:rPr lang="en-US" sz="2000" smtClean="0"/>
              <a:t>HCZ provides programs, resources, and changes for the environments to give families the tools to help their children succeed.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3200" dirty="0" smtClean="0">
                <a:solidFill>
                  <a:schemeClr val="accent6"/>
                </a:solidFill>
              </a:rPr>
              <a:t>Dimensions of Multicultural Education within the Harlem Children’s Zone Framework</a:t>
            </a:r>
            <a:endParaRPr lang="en-US" sz="3200" dirty="0">
              <a:solidFill>
                <a:schemeClr val="accent6"/>
              </a:solidFill>
            </a:endParaRPr>
          </a:p>
        </p:txBody>
      </p:sp>
      <p:sp>
        <p:nvSpPr>
          <p:cNvPr id="8" name="Content Placeholder 7"/>
          <p:cNvSpPr>
            <a:spLocks noGrp="1"/>
          </p:cNvSpPr>
          <p:nvPr>
            <p:ph idx="1"/>
          </p:nvPr>
        </p:nvSpPr>
        <p:spPr/>
        <p:txBody>
          <a:bodyPr/>
          <a:lstStyle/>
          <a:p>
            <a:r>
              <a:rPr lang="en-US" dirty="0" smtClean="0"/>
              <a:t>From the beginning, Harlem Children’s Zone, Inc. has had a “whatever it takes” approach to helping children in the community it serves.  </a:t>
            </a:r>
          </a:p>
          <a:p>
            <a:r>
              <a:rPr lang="en-US" dirty="0" smtClean="0"/>
              <a:t>This organization not only serves in the sector of education, but in the community as well.  Because of this, many dimensions of the multicultural education framework are addressed.  </a:t>
            </a:r>
            <a:endParaRPr lang="en-US" dirty="0"/>
          </a:p>
        </p:txBody>
      </p:sp>
    </p:spTree>
    <p:extLst>
      <p:ext uri="{BB962C8B-B14F-4D97-AF65-F5344CB8AC3E}">
        <p14:creationId xmlns="" xmlns:p14="http://schemas.microsoft.com/office/powerpoint/2010/main" val="2160522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Dimensions Continued</a:t>
            </a:r>
            <a:endParaRPr lang="en-US" dirty="0">
              <a:solidFill>
                <a:schemeClr val="accent6"/>
              </a:solidFill>
            </a:endParaRPr>
          </a:p>
        </p:txBody>
      </p:sp>
      <p:sp>
        <p:nvSpPr>
          <p:cNvPr id="3" name="Content Placeholder 2"/>
          <p:cNvSpPr>
            <a:spLocks noGrp="1"/>
          </p:cNvSpPr>
          <p:nvPr>
            <p:ph idx="1"/>
          </p:nvPr>
        </p:nvSpPr>
        <p:spPr/>
        <p:txBody>
          <a:bodyPr>
            <a:normAutofit/>
          </a:bodyPr>
          <a:lstStyle/>
          <a:p>
            <a:r>
              <a:rPr lang="en-US" dirty="0" smtClean="0"/>
              <a:t>Content integration and the knowledge construction process are both addressed in the education model, as teachers are encouraged to make education a hands-on, engaging and active process.  </a:t>
            </a:r>
          </a:p>
          <a:p>
            <a:r>
              <a:rPr lang="en-US" dirty="0" smtClean="0"/>
              <a:t>Examples and content come from a wide variety of areas and students are encouraged to explore and understand the process and benefits of learning, in both individual subjects and education as a whole.</a:t>
            </a:r>
          </a:p>
        </p:txBody>
      </p:sp>
    </p:spTree>
    <p:extLst>
      <p:ext uri="{BB962C8B-B14F-4D97-AF65-F5344CB8AC3E}">
        <p14:creationId xmlns="" xmlns:p14="http://schemas.microsoft.com/office/powerpoint/2010/main" val="3921258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smtClean="0">
                <a:solidFill>
                  <a:schemeClr val="accent6"/>
                </a:solidFill>
              </a:rPr>
              <a:t>Dimensions Continued</a:t>
            </a:r>
            <a:endParaRPr lang="en-US" dirty="0">
              <a:solidFill>
                <a:schemeClr val="accent6"/>
              </a:solidFill>
            </a:endParaRPr>
          </a:p>
        </p:txBody>
      </p:sp>
      <p:sp>
        <p:nvSpPr>
          <p:cNvPr id="3" name="Content Placeholder 2"/>
          <p:cNvSpPr>
            <a:spLocks noGrp="1"/>
          </p:cNvSpPr>
          <p:nvPr>
            <p:ph idx="1"/>
          </p:nvPr>
        </p:nvSpPr>
        <p:spPr>
          <a:xfrm>
            <a:off x="152400" y="1143000"/>
            <a:ext cx="8915400" cy="5638800"/>
          </a:xfrm>
        </p:spPr>
        <p:txBody>
          <a:bodyPr>
            <a:normAutofit fontScale="92500"/>
          </a:bodyPr>
          <a:lstStyle/>
          <a:p>
            <a:pPr lvl="0"/>
            <a:r>
              <a:rPr lang="en-US" sz="2500" dirty="0">
                <a:solidFill>
                  <a:prstClr val="black"/>
                </a:solidFill>
              </a:rPr>
              <a:t>The Promise Academy shares the vision of Harlem Children’s Zone in its partnership.  According to their website, “Schools have assembled talented, loving staffs that create safe, enriching environments where children know they are cared about and there are high expectations of them</a:t>
            </a:r>
            <a:r>
              <a:rPr lang="en-US" sz="2500" dirty="0" smtClean="0">
                <a:solidFill>
                  <a:prstClr val="black"/>
                </a:solidFill>
              </a:rPr>
              <a:t>.”</a:t>
            </a:r>
          </a:p>
          <a:p>
            <a:pPr lvl="0"/>
            <a:r>
              <a:rPr lang="en-US" sz="2500" dirty="0" smtClean="0">
                <a:solidFill>
                  <a:prstClr val="black"/>
                </a:solidFill>
              </a:rPr>
              <a:t>They have extended the school year and the school day to help students accomplish their goals by “giving them the time they need to master basic skills as well as explore the arts and sciences…[and other] various classes- from chess to music; from photography to web design”.</a:t>
            </a:r>
          </a:p>
          <a:p>
            <a:pPr lvl="0"/>
            <a:r>
              <a:rPr lang="en-US" sz="2500" dirty="0" smtClean="0">
                <a:solidFill>
                  <a:prstClr val="black"/>
                </a:solidFill>
              </a:rPr>
              <a:t>They have even offered Saturday classes to aid students with their English and Math skills.</a:t>
            </a:r>
          </a:p>
          <a:p>
            <a:pPr lvl="0"/>
            <a:r>
              <a:rPr lang="en-US" sz="2500" dirty="0" smtClean="0">
                <a:solidFill>
                  <a:prstClr val="black"/>
                </a:solidFill>
              </a:rPr>
              <a:t>As a result of their efforts, the New York City Department of Education gave Harlem Children’s Zone Promise Academy an “A” rating in its performance.  </a:t>
            </a:r>
            <a:endParaRPr lang="en-US" sz="2500" dirty="0">
              <a:solidFill>
                <a:prstClr val="black"/>
              </a:solidFill>
            </a:endParaRPr>
          </a:p>
          <a:p>
            <a:endParaRPr lang="en-US" dirty="0"/>
          </a:p>
        </p:txBody>
      </p:sp>
    </p:spTree>
    <p:extLst>
      <p:ext uri="{BB962C8B-B14F-4D97-AF65-F5344CB8AC3E}">
        <p14:creationId xmlns="" xmlns:p14="http://schemas.microsoft.com/office/powerpoint/2010/main" val="3523512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81000"/>
          </a:xfrm>
        </p:spPr>
        <p:txBody>
          <a:bodyPr>
            <a:normAutofit fontScale="90000"/>
          </a:bodyPr>
          <a:lstStyle/>
          <a:p>
            <a:r>
              <a:rPr lang="en-US" dirty="0" smtClean="0">
                <a:solidFill>
                  <a:schemeClr val="accent6"/>
                </a:solidFill>
              </a:rPr>
              <a:t>Dimensions Continued</a:t>
            </a:r>
            <a:endParaRPr lang="en-US" dirty="0">
              <a:solidFill>
                <a:schemeClr val="accent6"/>
              </a:solidFill>
            </a:endParaRPr>
          </a:p>
        </p:txBody>
      </p:sp>
      <p:sp>
        <p:nvSpPr>
          <p:cNvPr id="3" name="Content Placeholder 2"/>
          <p:cNvSpPr>
            <a:spLocks noGrp="1"/>
          </p:cNvSpPr>
          <p:nvPr>
            <p:ph sz="half" idx="1"/>
          </p:nvPr>
        </p:nvSpPr>
        <p:spPr>
          <a:xfrm>
            <a:off x="152400" y="685800"/>
            <a:ext cx="4343400" cy="6172200"/>
          </a:xfrm>
        </p:spPr>
        <p:txBody>
          <a:bodyPr>
            <a:noAutofit/>
          </a:bodyPr>
          <a:lstStyle/>
          <a:p>
            <a:r>
              <a:rPr lang="en-US" sz="1900" dirty="0" smtClean="0"/>
              <a:t>Though this group seems to understand the necessity of personal relationships and the diversity within them, diversity itself is not widespread within the Harlem Children’s Zone area.  The large majority of students are black, with only a small percentage of the students coming from White, Hispanic or other </a:t>
            </a:r>
            <a:r>
              <a:rPr lang="en-US" sz="1900" dirty="0"/>
              <a:t>groups. </a:t>
            </a:r>
            <a:endParaRPr lang="en-US" sz="1900" dirty="0" smtClean="0"/>
          </a:p>
          <a:p>
            <a:r>
              <a:rPr lang="en-US" sz="1900" dirty="0" smtClean="0"/>
              <a:t>There is also a lack of diverse social-class </a:t>
            </a:r>
            <a:r>
              <a:rPr lang="en-US" sz="1900" dirty="0"/>
              <a:t>groups in the area that grew from 24 blocks to almost 100 blocks in 10 </a:t>
            </a:r>
            <a:r>
              <a:rPr lang="en-US" sz="1900" dirty="0" smtClean="0"/>
              <a:t>years.  Efforts are made through its many social programs, such as family support systems and health care assistance, as well as educational trips that encourage an equity for students that will allow them to have meaningful and life-changing experiences, regardless of income level or parent affordability. </a:t>
            </a:r>
          </a:p>
        </p:txBody>
      </p:sp>
      <p:sp>
        <p:nvSpPr>
          <p:cNvPr id="4" name="Content Placeholder 3"/>
          <p:cNvSpPr>
            <a:spLocks noGrp="1"/>
          </p:cNvSpPr>
          <p:nvPr>
            <p:ph sz="half" idx="2"/>
          </p:nvPr>
        </p:nvSpPr>
        <p:spPr>
          <a:xfrm>
            <a:off x="4648200" y="838200"/>
            <a:ext cx="4038600" cy="5287963"/>
          </a:xfrm>
        </p:spPr>
        <p:txBody>
          <a:bodyPr>
            <a:normAutofit/>
          </a:bodyPr>
          <a:lstStyle/>
          <a:p>
            <a:pPr lvl="0"/>
            <a:r>
              <a:rPr lang="en-US" sz="1900" dirty="0">
                <a:solidFill>
                  <a:prstClr val="black"/>
                </a:solidFill>
              </a:rPr>
              <a:t>The approach teachers take to education does benefit their students, who are typically from the same socio-economic background, as teachers constantly modify instruction to meet the individual and group needs of these students. </a:t>
            </a:r>
            <a:endParaRPr lang="en-US" sz="1900" dirty="0" smtClean="0">
              <a:solidFill>
                <a:prstClr val="black"/>
              </a:solidFill>
            </a:endParaRPr>
          </a:p>
          <a:p>
            <a:pPr lvl="0"/>
            <a:r>
              <a:rPr lang="en-US" sz="1900" dirty="0" smtClean="0">
                <a:solidFill>
                  <a:prstClr val="black"/>
                </a:solidFill>
              </a:rPr>
              <a:t>In these ways, an equity pedagogy can be seen.</a:t>
            </a:r>
            <a:endParaRPr lang="en-US" sz="1900" dirty="0">
              <a:solidFill>
                <a:prstClr val="black"/>
              </a:solidFill>
            </a:endParaRPr>
          </a:p>
        </p:txBody>
      </p:sp>
    </p:spTree>
    <p:extLst>
      <p:ext uri="{BB962C8B-B14F-4D97-AF65-F5344CB8AC3E}">
        <p14:creationId xmlns="" xmlns:p14="http://schemas.microsoft.com/office/powerpoint/2010/main" val="3726334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Geoffrey Canada’s Thoughts on HCZ</a:t>
            </a:r>
            <a:endParaRPr lang="en-US" dirty="0"/>
          </a:p>
        </p:txBody>
      </p:sp>
      <p:sp>
        <p:nvSpPr>
          <p:cNvPr id="3" name="Content Placeholder 2"/>
          <p:cNvSpPr>
            <a:spLocks noGrp="1"/>
          </p:cNvSpPr>
          <p:nvPr>
            <p:ph sz="quarter" idx="1"/>
          </p:nvPr>
        </p:nvSpPr>
        <p:spPr/>
        <p:txBody>
          <a:bodyPr/>
          <a:lstStyle/>
          <a:p>
            <a:r>
              <a:rPr lang="en-US" dirty="0" smtClean="0"/>
              <a:t>http://www.youtube.com/watch?v=1H0k2TDZF7o</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Dimensions Continued</a:t>
            </a:r>
            <a:endParaRPr lang="en-US" dirty="0">
              <a:solidFill>
                <a:schemeClr val="accent6"/>
              </a:solidFill>
            </a:endParaRPr>
          </a:p>
        </p:txBody>
      </p:sp>
      <p:sp>
        <p:nvSpPr>
          <p:cNvPr id="3" name="Content Placeholder 2"/>
          <p:cNvSpPr>
            <a:spLocks noGrp="1"/>
          </p:cNvSpPr>
          <p:nvPr>
            <p:ph idx="1"/>
          </p:nvPr>
        </p:nvSpPr>
        <p:spPr/>
        <p:txBody>
          <a:bodyPr>
            <a:normAutofit/>
          </a:bodyPr>
          <a:lstStyle/>
          <a:p>
            <a:r>
              <a:rPr lang="en-US" dirty="0" smtClean="0"/>
              <a:t>The concept of empowering school culture is one of the greatest dimensions exemplified in the Harlem model.  </a:t>
            </a:r>
          </a:p>
          <a:p>
            <a:r>
              <a:rPr lang="en-US" dirty="0" smtClean="0"/>
              <a:t>The model addresses this by ensuring staff have high expectations for their students, extending the school day and school year, having community programs in place for community improvement that will hopefully extend into school improvement, and a skills training program that will help students become competitive in today’s economy.  </a:t>
            </a:r>
            <a:endParaRPr lang="en-US" dirty="0"/>
          </a:p>
        </p:txBody>
      </p:sp>
    </p:spTree>
    <p:extLst>
      <p:ext uri="{BB962C8B-B14F-4D97-AF65-F5344CB8AC3E}">
        <p14:creationId xmlns="" xmlns:p14="http://schemas.microsoft.com/office/powerpoint/2010/main" val="858650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2000" b="1" dirty="0">
                <a:solidFill>
                  <a:schemeClr val="accent2">
                    <a:lumMod val="75000"/>
                  </a:schemeClr>
                </a:solidFill>
              </a:rPr>
              <a:t>HCZ Project’s Three Growth Phases in Central </a:t>
            </a:r>
            <a:r>
              <a:rPr lang="en-US" sz="2000" b="1" dirty="0" smtClean="0">
                <a:solidFill>
                  <a:schemeClr val="accent2">
                    <a:lumMod val="75000"/>
                  </a:schemeClr>
                </a:solidFill>
              </a:rPr>
              <a:t>Harlem</a:t>
            </a:r>
            <a:endParaRPr lang="en-US" sz="2000" dirty="0">
              <a:solidFill>
                <a:schemeClr val="accent2">
                  <a:lumMod val="75000"/>
                </a:schemeClr>
              </a:solidFill>
            </a:endParaRPr>
          </a:p>
        </p:txBody>
      </p:sp>
      <p:pic>
        <p:nvPicPr>
          <p:cNvPr id="16386" name="Picture 2"/>
          <p:cNvPicPr>
            <a:picLocks noChangeAspect="1" noChangeArrowheads="1"/>
          </p:cNvPicPr>
          <p:nvPr/>
        </p:nvPicPr>
        <p:blipFill>
          <a:blip r:embed="rId2" cstate="print"/>
          <a:srcRect/>
          <a:stretch>
            <a:fillRect/>
          </a:stretch>
        </p:blipFill>
        <p:spPr bwMode="auto">
          <a:xfrm>
            <a:off x="457200" y="990600"/>
            <a:ext cx="8343900" cy="5867400"/>
          </a:xfrm>
          <a:prstGeom prst="rect">
            <a:avLst/>
          </a:prstGeom>
          <a:noFill/>
          <a:ln w="9525">
            <a:noFill/>
            <a:miter lim="800000"/>
            <a:headEnd/>
            <a:tailEnd/>
          </a:ln>
        </p:spPr>
      </p:pic>
      <p:sp>
        <p:nvSpPr>
          <p:cNvPr id="4" name="TextBox 3"/>
          <p:cNvSpPr txBox="1"/>
          <p:nvPr/>
        </p:nvSpPr>
        <p:spPr>
          <a:xfrm>
            <a:off x="7239000" y="5791200"/>
            <a:ext cx="1600200" cy="553998"/>
          </a:xfrm>
          <a:prstGeom prst="rect">
            <a:avLst/>
          </a:prstGeom>
          <a:noFill/>
        </p:spPr>
        <p:txBody>
          <a:bodyPr wrap="square" rtlCol="0">
            <a:spAutoFit/>
          </a:bodyPr>
          <a:lstStyle/>
          <a:p>
            <a:r>
              <a:rPr lang="en-US" sz="1000" dirty="0" smtClean="0"/>
              <a:t>When: 1970’s – Present</a:t>
            </a:r>
          </a:p>
          <a:p>
            <a:r>
              <a:rPr lang="en-US" sz="1000" dirty="0" smtClean="0"/>
              <a:t>Where: Harlem (Over 100 blocks)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lumMod val="75000"/>
                  </a:schemeClr>
                </a:solidFill>
              </a:rPr>
              <a:t>Programs offered by HCZ</a:t>
            </a:r>
            <a:endParaRPr lang="en-US" dirty="0">
              <a:solidFill>
                <a:schemeClr val="accent2">
                  <a:lumMod val="75000"/>
                </a:schemeClr>
              </a:solidFill>
            </a:endParaRPr>
          </a:p>
        </p:txBody>
      </p:sp>
      <p:sp>
        <p:nvSpPr>
          <p:cNvPr id="4" name="Content Placeholder 3"/>
          <p:cNvSpPr>
            <a:spLocks noGrp="1"/>
          </p:cNvSpPr>
          <p:nvPr>
            <p:ph sz="quarter" idx="2"/>
          </p:nvPr>
        </p:nvSpPr>
        <p:spPr/>
        <p:txBody>
          <a:bodyPr>
            <a:normAutofit fontScale="85000" lnSpcReduction="20000"/>
          </a:bodyPr>
          <a:lstStyle/>
          <a:p>
            <a:r>
              <a:rPr lang="en-US" b="1" dirty="0" smtClean="0">
                <a:solidFill>
                  <a:schemeClr val="accent2">
                    <a:lumMod val="50000"/>
                  </a:schemeClr>
                </a:solidFill>
              </a:rPr>
              <a:t>Target Group: Parents Of Children 0-3. </a:t>
            </a:r>
          </a:p>
          <a:p>
            <a:r>
              <a:rPr lang="en-US" dirty="0"/>
              <a:t>Baby College is a 9-week Saturday program of workshops </a:t>
            </a:r>
            <a:r>
              <a:rPr lang="en-US" dirty="0" smtClean="0"/>
              <a:t>and weekly </a:t>
            </a:r>
            <a:r>
              <a:rPr lang="en-US" dirty="0"/>
              <a:t>home visits for parents and other caregivers </a:t>
            </a:r>
            <a:r>
              <a:rPr lang="en-US" dirty="0" smtClean="0"/>
              <a:t>of children </a:t>
            </a:r>
            <a:r>
              <a:rPr lang="en-US" dirty="0"/>
              <a:t>aged 0-3. Topics include ages and stages </a:t>
            </a:r>
            <a:r>
              <a:rPr lang="en-US" dirty="0" smtClean="0"/>
              <a:t>of development</a:t>
            </a:r>
            <a:r>
              <a:rPr lang="en-US" dirty="0"/>
              <a:t>, brain development, discipline, safety, </a:t>
            </a:r>
            <a:r>
              <a:rPr lang="en-US" dirty="0" smtClean="0"/>
              <a:t>health, Administration </a:t>
            </a:r>
            <a:r>
              <a:rPr lang="en-US" dirty="0"/>
              <a:t>for Children’s Services (ACS), and nutrition.</a:t>
            </a:r>
          </a:p>
          <a:p>
            <a:pPr>
              <a:buNone/>
            </a:pPr>
            <a:endParaRPr lang="en-US" dirty="0">
              <a:solidFill>
                <a:schemeClr val="accent2">
                  <a:lumMod val="50000"/>
                </a:schemeClr>
              </a:solidFill>
            </a:endParaRPr>
          </a:p>
        </p:txBody>
      </p:sp>
      <p:sp>
        <p:nvSpPr>
          <p:cNvPr id="6" name="Content Placeholder 5"/>
          <p:cNvSpPr>
            <a:spLocks noGrp="1"/>
          </p:cNvSpPr>
          <p:nvPr>
            <p:ph sz="quarter" idx="4"/>
          </p:nvPr>
        </p:nvSpPr>
        <p:spPr/>
        <p:txBody>
          <a:bodyPr>
            <a:normAutofit fontScale="85000" lnSpcReduction="20000"/>
          </a:bodyPr>
          <a:lstStyle/>
          <a:p>
            <a:r>
              <a:rPr lang="en-US" b="1" dirty="0" smtClean="0">
                <a:solidFill>
                  <a:schemeClr val="accent2">
                    <a:lumMod val="50000"/>
                  </a:schemeClr>
                </a:solidFill>
              </a:rPr>
              <a:t>Target Group</a:t>
            </a:r>
            <a:r>
              <a:rPr lang="en-US" dirty="0" smtClean="0">
                <a:solidFill>
                  <a:schemeClr val="accent2">
                    <a:lumMod val="50000"/>
                  </a:schemeClr>
                </a:solidFill>
              </a:rPr>
              <a:t>:  </a:t>
            </a:r>
            <a:r>
              <a:rPr lang="en-US" b="1" dirty="0" smtClean="0">
                <a:solidFill>
                  <a:schemeClr val="accent2">
                    <a:lumMod val="50000"/>
                  </a:schemeClr>
                </a:solidFill>
              </a:rPr>
              <a:t>Three year old children and their parents. </a:t>
            </a:r>
          </a:p>
          <a:p>
            <a:r>
              <a:rPr lang="en-US" dirty="0"/>
              <a:t>Children who were accepted into Promise Academy via </a:t>
            </a:r>
            <a:r>
              <a:rPr lang="en-US" dirty="0" smtClean="0"/>
              <a:t>lottery attend </a:t>
            </a:r>
            <a:r>
              <a:rPr lang="en-US" dirty="0"/>
              <a:t>the Three Year Old Journey with their </a:t>
            </a:r>
            <a:r>
              <a:rPr lang="en-US" dirty="0" smtClean="0"/>
              <a:t>parents. Together</a:t>
            </a:r>
            <a:r>
              <a:rPr lang="en-US" dirty="0"/>
              <a:t>, they learn about pre-K social and </a:t>
            </a:r>
            <a:r>
              <a:rPr lang="en-US" dirty="0" smtClean="0"/>
              <a:t>academic expectations </a:t>
            </a:r>
            <a:r>
              <a:rPr lang="en-US" dirty="0"/>
              <a:t>and participate in educational activities and </a:t>
            </a:r>
            <a:r>
              <a:rPr lang="en-US" dirty="0" smtClean="0"/>
              <a:t>trips. </a:t>
            </a:r>
            <a:endParaRPr lang="en-US" dirty="0">
              <a:solidFill>
                <a:schemeClr val="accent2">
                  <a:lumMod val="50000"/>
                </a:schemeClr>
              </a:solidFill>
            </a:endParaRPr>
          </a:p>
        </p:txBody>
      </p:sp>
      <p:sp>
        <p:nvSpPr>
          <p:cNvPr id="3" name="Text Placeholder 2"/>
          <p:cNvSpPr>
            <a:spLocks noGrp="1"/>
          </p:cNvSpPr>
          <p:nvPr>
            <p:ph type="body" sz="quarter" idx="1"/>
          </p:nvPr>
        </p:nvSpPr>
        <p:spPr/>
        <p:txBody>
          <a:bodyPr/>
          <a:lstStyle/>
          <a:p>
            <a:pPr algn="ctr"/>
            <a:r>
              <a:rPr lang="en-US" dirty="0" smtClean="0">
                <a:solidFill>
                  <a:srgbClr val="00B0F0"/>
                </a:solidFill>
              </a:rPr>
              <a:t>Baby College</a:t>
            </a:r>
            <a:endParaRPr lang="en-US" dirty="0">
              <a:solidFill>
                <a:srgbClr val="00B0F0"/>
              </a:solidFill>
            </a:endParaRPr>
          </a:p>
        </p:txBody>
      </p:sp>
      <p:sp>
        <p:nvSpPr>
          <p:cNvPr id="5" name="Text Placeholder 4"/>
          <p:cNvSpPr>
            <a:spLocks noGrp="1"/>
          </p:cNvSpPr>
          <p:nvPr>
            <p:ph type="body" sz="quarter" idx="3"/>
          </p:nvPr>
        </p:nvSpPr>
        <p:spPr/>
        <p:txBody>
          <a:bodyPr/>
          <a:lstStyle/>
          <a:p>
            <a:pPr algn="ctr"/>
            <a:r>
              <a:rPr lang="en-US" dirty="0" smtClean="0">
                <a:solidFill>
                  <a:srgbClr val="00B0F0"/>
                </a:solidFill>
              </a:rPr>
              <a:t>Three Year Old Journey</a:t>
            </a:r>
            <a:endParaRPr lang="en-US" dirty="0">
              <a:solidFill>
                <a:srgbClr val="00B0F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07950"/>
          </a:xfrm>
        </p:spPr>
        <p:txBody>
          <a:bodyPr>
            <a:normAutofit fontScale="90000"/>
          </a:bodyPr>
          <a:lstStyle/>
          <a:p>
            <a:endParaRPr lang="en-US" dirty="0">
              <a:solidFill>
                <a:schemeClr val="accent2">
                  <a:lumMod val="50000"/>
                </a:schemeClr>
              </a:solidFill>
            </a:endParaRPr>
          </a:p>
        </p:txBody>
      </p:sp>
      <p:sp>
        <p:nvSpPr>
          <p:cNvPr id="4" name="Content Placeholder 3"/>
          <p:cNvSpPr>
            <a:spLocks noGrp="1"/>
          </p:cNvSpPr>
          <p:nvPr>
            <p:ph sz="quarter" idx="2"/>
          </p:nvPr>
        </p:nvSpPr>
        <p:spPr/>
        <p:txBody>
          <a:bodyPr>
            <a:normAutofit fontScale="77500" lnSpcReduction="20000"/>
          </a:bodyPr>
          <a:lstStyle/>
          <a:p>
            <a:r>
              <a:rPr lang="en-US" b="1" dirty="0" smtClean="0">
                <a:solidFill>
                  <a:schemeClr val="accent2">
                    <a:lumMod val="50000"/>
                  </a:schemeClr>
                </a:solidFill>
              </a:rPr>
              <a:t>Targets: 3-4 year old children</a:t>
            </a:r>
          </a:p>
          <a:p>
            <a:r>
              <a:rPr lang="en-US" dirty="0"/>
              <a:t>This 6-week summer program is for students who are </a:t>
            </a:r>
            <a:r>
              <a:rPr lang="en-US" dirty="0" smtClean="0"/>
              <a:t>entering Harlem </a:t>
            </a:r>
            <a:r>
              <a:rPr lang="en-US" dirty="0"/>
              <a:t>Gems UPK and Uptown Harlem Gems programs. </a:t>
            </a:r>
            <a:r>
              <a:rPr lang="en-US" dirty="0" smtClean="0"/>
              <a:t>A master’s </a:t>
            </a:r>
            <a:r>
              <a:rPr lang="en-US" dirty="0"/>
              <a:t>level certified teacher, an assistant teacher, </a:t>
            </a:r>
            <a:r>
              <a:rPr lang="en-US" dirty="0" smtClean="0"/>
              <a:t>and three </a:t>
            </a:r>
            <a:r>
              <a:rPr lang="en-US" dirty="0"/>
              <a:t>Peacemakers (college-aged </a:t>
            </a:r>
            <a:r>
              <a:rPr lang="en-US" dirty="0" err="1"/>
              <a:t>Americorps</a:t>
            </a:r>
            <a:r>
              <a:rPr lang="en-US" dirty="0"/>
              <a:t> interns) </a:t>
            </a:r>
            <a:r>
              <a:rPr lang="en-US" dirty="0" smtClean="0"/>
              <a:t>or teacher’s </a:t>
            </a:r>
            <a:r>
              <a:rPr lang="en-US" dirty="0"/>
              <a:t>aides in each classroom educate the seven groups </a:t>
            </a:r>
            <a:r>
              <a:rPr lang="en-US" dirty="0" smtClean="0"/>
              <a:t>of 20 </a:t>
            </a:r>
            <a:r>
              <a:rPr lang="en-US" dirty="0"/>
              <a:t>students. The program begins at 8 am and continues </a:t>
            </a:r>
            <a:r>
              <a:rPr lang="en-US" dirty="0" smtClean="0"/>
              <a:t>until 4:45 </a:t>
            </a:r>
            <a:r>
              <a:rPr lang="en-US" dirty="0"/>
              <a:t>pm.</a:t>
            </a:r>
          </a:p>
        </p:txBody>
      </p:sp>
      <p:sp>
        <p:nvSpPr>
          <p:cNvPr id="6" name="Content Placeholder 5"/>
          <p:cNvSpPr>
            <a:spLocks noGrp="1"/>
          </p:cNvSpPr>
          <p:nvPr>
            <p:ph sz="quarter" idx="4"/>
          </p:nvPr>
        </p:nvSpPr>
        <p:spPr/>
        <p:txBody>
          <a:bodyPr>
            <a:normAutofit fontScale="70000" lnSpcReduction="20000"/>
          </a:bodyPr>
          <a:lstStyle/>
          <a:p>
            <a:r>
              <a:rPr lang="en-US" b="1" dirty="0" smtClean="0">
                <a:solidFill>
                  <a:schemeClr val="accent2">
                    <a:lumMod val="50000"/>
                  </a:schemeClr>
                </a:solidFill>
              </a:rPr>
              <a:t>Targets:  3-4 year old children</a:t>
            </a:r>
          </a:p>
          <a:p>
            <a:r>
              <a:rPr lang="en-US" dirty="0"/>
              <a:t>Harlem Gems Head Start program features an extended </a:t>
            </a:r>
            <a:r>
              <a:rPr lang="en-US" dirty="0" smtClean="0"/>
              <a:t>year and </a:t>
            </a:r>
            <a:r>
              <a:rPr lang="en-US" dirty="0"/>
              <a:t>extended day program. All </a:t>
            </a:r>
            <a:r>
              <a:rPr lang="en-US" dirty="0" smtClean="0"/>
              <a:t>students </a:t>
            </a:r>
            <a:r>
              <a:rPr lang="en-US" dirty="0"/>
              <a:t>attend from 8 </a:t>
            </a:r>
            <a:r>
              <a:rPr lang="en-US" dirty="0" smtClean="0"/>
              <a:t>am to </a:t>
            </a:r>
            <a:r>
              <a:rPr lang="en-US" dirty="0"/>
              <a:t>5:45 pm. The rich curriculum is based on High </a:t>
            </a:r>
            <a:r>
              <a:rPr lang="en-US" dirty="0" smtClean="0"/>
              <a:t>Scope, Creative </a:t>
            </a:r>
            <a:r>
              <a:rPr lang="en-US" dirty="0"/>
              <a:t>Curriculum, and Life Skills Learning </a:t>
            </a:r>
            <a:r>
              <a:rPr lang="en-US" dirty="0" smtClean="0"/>
              <a:t>Approach. Students </a:t>
            </a:r>
            <a:r>
              <a:rPr lang="en-US" dirty="0"/>
              <a:t>learn their numbers, days of the week, and </a:t>
            </a:r>
            <a:r>
              <a:rPr lang="en-US" dirty="0" smtClean="0"/>
              <a:t>other basic </a:t>
            </a:r>
            <a:r>
              <a:rPr lang="en-US" dirty="0"/>
              <a:t>vocabulary words in English, Spanish, and French. </a:t>
            </a:r>
            <a:endParaRPr lang="en-US" b="1" dirty="0"/>
          </a:p>
        </p:txBody>
      </p:sp>
      <p:sp>
        <p:nvSpPr>
          <p:cNvPr id="3" name="Text Placeholder 2"/>
          <p:cNvSpPr>
            <a:spLocks noGrp="1"/>
          </p:cNvSpPr>
          <p:nvPr>
            <p:ph type="body" sz="quarter" idx="1"/>
          </p:nvPr>
        </p:nvSpPr>
        <p:spPr/>
        <p:txBody>
          <a:bodyPr>
            <a:normAutofit fontScale="85000" lnSpcReduction="20000"/>
          </a:bodyPr>
          <a:lstStyle/>
          <a:p>
            <a:pPr algn="ctr"/>
            <a:r>
              <a:rPr lang="en-US" dirty="0">
                <a:solidFill>
                  <a:srgbClr val="00B0F0"/>
                </a:solidFill>
              </a:rPr>
              <a:t>Get Ready for</a:t>
            </a:r>
          </a:p>
          <a:p>
            <a:pPr algn="ctr"/>
            <a:r>
              <a:rPr lang="en-US" dirty="0">
                <a:solidFill>
                  <a:srgbClr val="00B0F0"/>
                </a:solidFill>
              </a:rPr>
              <a:t>Pre-K</a:t>
            </a:r>
          </a:p>
        </p:txBody>
      </p:sp>
      <p:sp>
        <p:nvSpPr>
          <p:cNvPr id="5" name="Text Placeholder 4"/>
          <p:cNvSpPr>
            <a:spLocks noGrp="1"/>
          </p:cNvSpPr>
          <p:nvPr>
            <p:ph type="body" sz="quarter" idx="3"/>
          </p:nvPr>
        </p:nvSpPr>
        <p:spPr/>
        <p:txBody>
          <a:bodyPr>
            <a:normAutofit fontScale="85000" lnSpcReduction="20000"/>
          </a:bodyPr>
          <a:lstStyle/>
          <a:p>
            <a:pPr algn="ctr"/>
            <a:r>
              <a:rPr lang="en-US" dirty="0">
                <a:solidFill>
                  <a:srgbClr val="00B0F0"/>
                </a:solidFill>
              </a:rPr>
              <a:t>Harlem Gems</a:t>
            </a:r>
          </a:p>
          <a:p>
            <a:pPr algn="ctr"/>
            <a:r>
              <a:rPr lang="en-US" dirty="0">
                <a:solidFill>
                  <a:srgbClr val="00B0F0"/>
                </a:solidFill>
              </a:rPr>
              <a:t>Head Start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1069848"/>
          </a:xfrm>
        </p:spPr>
        <p:txBody>
          <a:bodyPr/>
          <a:lstStyle/>
          <a:p>
            <a:endParaRPr lang="en-US" dirty="0"/>
          </a:p>
        </p:txBody>
      </p:sp>
      <p:sp>
        <p:nvSpPr>
          <p:cNvPr id="4" name="Content Placeholder 3"/>
          <p:cNvSpPr>
            <a:spLocks noGrp="1"/>
          </p:cNvSpPr>
          <p:nvPr>
            <p:ph sz="quarter" idx="2"/>
          </p:nvPr>
        </p:nvSpPr>
        <p:spPr/>
        <p:txBody>
          <a:bodyPr>
            <a:normAutofit fontScale="92500" lnSpcReduction="10000"/>
          </a:bodyPr>
          <a:lstStyle/>
          <a:p>
            <a:r>
              <a:rPr lang="en-US" b="1" dirty="0" smtClean="0">
                <a:solidFill>
                  <a:schemeClr val="accent2">
                    <a:lumMod val="50000"/>
                  </a:schemeClr>
                </a:solidFill>
              </a:rPr>
              <a:t>Targets:  3-4 years old children</a:t>
            </a:r>
          </a:p>
          <a:p>
            <a:r>
              <a:rPr lang="en-US" dirty="0"/>
              <a:t>At two separate locations, one in a public school and the </a:t>
            </a:r>
            <a:r>
              <a:rPr lang="en-US" dirty="0" smtClean="0"/>
              <a:t>other in </a:t>
            </a:r>
            <a:r>
              <a:rPr lang="en-US" dirty="0"/>
              <a:t>a storefront, Harlem Gems prepares four-year-old </a:t>
            </a:r>
            <a:r>
              <a:rPr lang="en-US" dirty="0" smtClean="0"/>
              <a:t>children for </a:t>
            </a:r>
            <a:r>
              <a:rPr lang="en-US" dirty="0"/>
              <a:t>entry into kindergarten. Harlem Gems features </a:t>
            </a:r>
            <a:r>
              <a:rPr lang="en-US" dirty="0" smtClean="0"/>
              <a:t>an extended </a:t>
            </a:r>
            <a:r>
              <a:rPr lang="en-US" dirty="0"/>
              <a:t>day and extended year program. </a:t>
            </a:r>
          </a:p>
        </p:txBody>
      </p:sp>
      <p:sp>
        <p:nvSpPr>
          <p:cNvPr id="6" name="Content Placeholder 5"/>
          <p:cNvSpPr>
            <a:spLocks noGrp="1"/>
          </p:cNvSpPr>
          <p:nvPr>
            <p:ph sz="quarter" idx="4"/>
          </p:nvPr>
        </p:nvSpPr>
        <p:spPr/>
        <p:txBody>
          <a:bodyPr>
            <a:normAutofit fontScale="85000" lnSpcReduction="10000"/>
          </a:bodyPr>
          <a:lstStyle/>
          <a:p>
            <a:r>
              <a:rPr lang="en-US" b="1" dirty="0" smtClean="0">
                <a:solidFill>
                  <a:schemeClr val="accent2">
                    <a:lumMod val="50000"/>
                  </a:schemeClr>
                </a:solidFill>
              </a:rPr>
              <a:t>Targets: Elementary Aged Children</a:t>
            </a:r>
          </a:p>
          <a:p>
            <a:r>
              <a:rPr lang="en-US" dirty="0"/>
              <a:t>Through this program, college-aged interns offer </a:t>
            </a:r>
            <a:r>
              <a:rPr lang="en-US" dirty="0" smtClean="0"/>
              <a:t>in-classroom support</a:t>
            </a:r>
            <a:r>
              <a:rPr lang="en-US" dirty="0"/>
              <a:t>, supervise transitional periods during the school </a:t>
            </a:r>
            <a:r>
              <a:rPr lang="en-US" dirty="0" smtClean="0"/>
              <a:t>day, provide </a:t>
            </a:r>
            <a:r>
              <a:rPr lang="en-US" dirty="0"/>
              <a:t>after-school programming, and coordinate outreach </a:t>
            </a:r>
            <a:r>
              <a:rPr lang="en-US" dirty="0" smtClean="0"/>
              <a:t>to parents </a:t>
            </a:r>
            <a:r>
              <a:rPr lang="en-US" dirty="0"/>
              <a:t>at seven elementary schools in Harlem.</a:t>
            </a:r>
            <a:endParaRPr lang="en-US" b="1" dirty="0">
              <a:solidFill>
                <a:schemeClr val="accent2">
                  <a:lumMod val="50000"/>
                </a:schemeClr>
              </a:solidFill>
            </a:endParaRPr>
          </a:p>
        </p:txBody>
      </p:sp>
      <p:sp>
        <p:nvSpPr>
          <p:cNvPr id="3" name="Text Placeholder 2"/>
          <p:cNvSpPr>
            <a:spLocks noGrp="1"/>
          </p:cNvSpPr>
          <p:nvPr>
            <p:ph type="body" sz="quarter" idx="1"/>
          </p:nvPr>
        </p:nvSpPr>
        <p:spPr>
          <a:xfrm>
            <a:off x="609600" y="1523999"/>
            <a:ext cx="3963988" cy="914401"/>
          </a:xfrm>
        </p:spPr>
        <p:txBody>
          <a:bodyPr>
            <a:noAutofit/>
          </a:bodyPr>
          <a:lstStyle/>
          <a:p>
            <a:pPr algn="ctr"/>
            <a:endParaRPr lang="en-US" sz="1800" dirty="0" smtClean="0">
              <a:solidFill>
                <a:srgbClr val="00B0F0"/>
              </a:solidFill>
            </a:endParaRPr>
          </a:p>
          <a:p>
            <a:pPr algn="ctr"/>
            <a:r>
              <a:rPr lang="en-US" sz="1800" dirty="0" smtClean="0">
                <a:solidFill>
                  <a:srgbClr val="00B0F0"/>
                </a:solidFill>
              </a:rPr>
              <a:t>Harlem Gems Universal Pre-Kindergarten and Uptown Harlem Gems</a:t>
            </a:r>
          </a:p>
          <a:p>
            <a:pPr algn="ctr"/>
            <a:endParaRPr lang="en-US" sz="1100" dirty="0">
              <a:solidFill>
                <a:srgbClr val="00B0F0"/>
              </a:solidFill>
            </a:endParaRPr>
          </a:p>
        </p:txBody>
      </p:sp>
      <p:sp>
        <p:nvSpPr>
          <p:cNvPr id="5" name="Text Placeholder 4"/>
          <p:cNvSpPr>
            <a:spLocks noGrp="1"/>
          </p:cNvSpPr>
          <p:nvPr>
            <p:ph type="body" sz="quarter" idx="3"/>
          </p:nvPr>
        </p:nvSpPr>
        <p:spPr>
          <a:xfrm>
            <a:off x="4645025" y="1524000"/>
            <a:ext cx="4041775" cy="838200"/>
          </a:xfrm>
        </p:spPr>
        <p:txBody>
          <a:bodyPr>
            <a:normAutofit/>
          </a:bodyPr>
          <a:lstStyle/>
          <a:p>
            <a:pPr algn="ctr"/>
            <a:r>
              <a:rPr lang="en-US" sz="1800" dirty="0">
                <a:solidFill>
                  <a:srgbClr val="00B0F0"/>
                </a:solidFill>
              </a:rPr>
              <a:t>Peacemakers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07950"/>
          </a:xfrm>
        </p:spPr>
        <p:txBody>
          <a:bodyPr>
            <a:normAutofit fontScale="90000"/>
          </a:bodyPr>
          <a:lstStyle/>
          <a:p>
            <a:endParaRPr lang="en-US" dirty="0">
              <a:solidFill>
                <a:schemeClr val="accent2">
                  <a:lumMod val="50000"/>
                </a:schemeClr>
              </a:solidFill>
            </a:endParaRPr>
          </a:p>
        </p:txBody>
      </p:sp>
      <p:sp>
        <p:nvSpPr>
          <p:cNvPr id="4" name="Content Placeholder 3"/>
          <p:cNvSpPr>
            <a:spLocks noGrp="1"/>
          </p:cNvSpPr>
          <p:nvPr>
            <p:ph sz="quarter" idx="2"/>
          </p:nvPr>
        </p:nvSpPr>
        <p:spPr>
          <a:xfrm>
            <a:off x="457200" y="1524000"/>
            <a:ext cx="3657600" cy="5181600"/>
          </a:xfrm>
        </p:spPr>
        <p:txBody>
          <a:bodyPr>
            <a:normAutofit fontScale="25000" lnSpcReduction="20000"/>
          </a:bodyPr>
          <a:lstStyle/>
          <a:p>
            <a:r>
              <a:rPr lang="en-US" sz="8000" b="1" dirty="0" smtClean="0">
                <a:solidFill>
                  <a:schemeClr val="accent2">
                    <a:lumMod val="50000"/>
                  </a:schemeClr>
                </a:solidFill>
              </a:rPr>
              <a:t>Targets: K-12 aged students</a:t>
            </a:r>
          </a:p>
          <a:p>
            <a:r>
              <a:rPr lang="en-US" sz="6400" dirty="0" smtClean="0"/>
              <a:t>HCZ Promise Academy Charter Schools offer a high quality, extended day, extended year education to elementary, middle, and high school students.  </a:t>
            </a:r>
            <a:r>
              <a:rPr lang="en-US" sz="6400" i="1" dirty="0" smtClean="0"/>
              <a:t>Strong Academics</a:t>
            </a:r>
            <a:r>
              <a:rPr lang="en-US" sz="6400" dirty="0" smtClean="0"/>
              <a:t>: A comprehensive college preparatory educational program within an extended school day and school year allows PA to have a strong focus on literacy and math within a safe, structured, and personalized environment. Each school has reading and math coaches and all classrooms are staffed with one lead teacher and a Peacemaker or paraprofessional.  </a:t>
            </a:r>
            <a:r>
              <a:rPr lang="en-US" sz="6400" i="1" dirty="0" smtClean="0"/>
              <a:t>More Time on Task</a:t>
            </a:r>
            <a:r>
              <a:rPr lang="en-US" sz="6400" dirty="0" smtClean="0"/>
              <a:t>: The school day runs from 8 am to 4 pm.</a:t>
            </a:r>
            <a:endParaRPr lang="en-US" b="1" dirty="0">
              <a:solidFill>
                <a:schemeClr val="accent2">
                  <a:lumMod val="50000"/>
                </a:schemeClr>
              </a:solidFill>
            </a:endParaRPr>
          </a:p>
        </p:txBody>
      </p:sp>
      <p:sp>
        <p:nvSpPr>
          <p:cNvPr id="6" name="Content Placeholder 5"/>
          <p:cNvSpPr>
            <a:spLocks noGrp="1"/>
          </p:cNvSpPr>
          <p:nvPr>
            <p:ph sz="quarter" idx="4"/>
          </p:nvPr>
        </p:nvSpPr>
        <p:spPr>
          <a:xfrm>
            <a:off x="4371975" y="1676400"/>
            <a:ext cx="3657600" cy="4572000"/>
          </a:xfrm>
        </p:spPr>
        <p:txBody>
          <a:bodyPr>
            <a:normAutofit fontScale="70000" lnSpcReduction="20000"/>
          </a:bodyPr>
          <a:lstStyle/>
          <a:p>
            <a:r>
              <a:rPr lang="en-US" sz="2900" b="1" dirty="0" smtClean="0">
                <a:solidFill>
                  <a:schemeClr val="accent2">
                    <a:lumMod val="50000"/>
                  </a:schemeClr>
                </a:solidFill>
              </a:rPr>
              <a:t>Targets:  All ages</a:t>
            </a:r>
          </a:p>
          <a:p>
            <a:r>
              <a:rPr lang="en-US" dirty="0" smtClean="0"/>
              <a:t>HCZ’s Executive </a:t>
            </a:r>
            <a:r>
              <a:rPr lang="en-US" dirty="0"/>
              <a:t>Chef has created a food service program </a:t>
            </a:r>
            <a:r>
              <a:rPr lang="en-US" dirty="0" smtClean="0"/>
              <a:t>that ensures </a:t>
            </a:r>
            <a:r>
              <a:rPr lang="en-US" dirty="0"/>
              <a:t>that children in our early childhood programs </a:t>
            </a:r>
            <a:r>
              <a:rPr lang="en-US" dirty="0" smtClean="0"/>
              <a:t>and charter </a:t>
            </a:r>
            <a:r>
              <a:rPr lang="en-US" dirty="0"/>
              <a:t>schools eat healthy, locally grown, varied cuisine </a:t>
            </a:r>
            <a:r>
              <a:rPr lang="en-US" dirty="0" smtClean="0"/>
              <a:t>that is </a:t>
            </a:r>
            <a:r>
              <a:rPr lang="en-US" dirty="0"/>
              <a:t>freshly prepared in HCZ’s kitchens. As young people </a:t>
            </a:r>
            <a:r>
              <a:rPr lang="en-US" dirty="0" smtClean="0"/>
              <a:t>learn to </a:t>
            </a:r>
            <a:r>
              <a:rPr lang="en-US" dirty="0"/>
              <a:t>explore the salad bar and experiment with new foods, </a:t>
            </a:r>
            <a:r>
              <a:rPr lang="en-US" dirty="0" smtClean="0"/>
              <a:t>they are </a:t>
            </a:r>
            <a:r>
              <a:rPr lang="en-US" dirty="0"/>
              <a:t>exposed to healthier options than the junk food </a:t>
            </a:r>
            <a:r>
              <a:rPr lang="en-US" dirty="0" smtClean="0"/>
              <a:t>so prevalent </a:t>
            </a:r>
            <a:r>
              <a:rPr lang="en-US" dirty="0"/>
              <a:t>in their neighborhood. In addition, the food </a:t>
            </a:r>
            <a:r>
              <a:rPr lang="en-US" dirty="0" smtClean="0"/>
              <a:t>services program </a:t>
            </a:r>
            <a:r>
              <a:rPr lang="en-US" dirty="0"/>
              <a:t>sponsors gourmet cooking classes for children </a:t>
            </a:r>
            <a:r>
              <a:rPr lang="en-US" dirty="0" smtClean="0"/>
              <a:t>and families </a:t>
            </a:r>
            <a:r>
              <a:rPr lang="en-US" dirty="0"/>
              <a:t>to demonstrate the relationship between </a:t>
            </a:r>
            <a:r>
              <a:rPr lang="en-US" dirty="0" smtClean="0"/>
              <a:t>healthy eating </a:t>
            </a:r>
            <a:r>
              <a:rPr lang="en-US" dirty="0"/>
              <a:t>and a healthy </a:t>
            </a:r>
            <a:r>
              <a:rPr lang="en-US" dirty="0" smtClean="0"/>
              <a:t>life.</a:t>
            </a:r>
            <a:endParaRPr lang="en-US" b="1" dirty="0">
              <a:solidFill>
                <a:schemeClr val="accent2">
                  <a:lumMod val="50000"/>
                </a:schemeClr>
              </a:solidFill>
            </a:endParaRPr>
          </a:p>
        </p:txBody>
      </p:sp>
      <p:sp>
        <p:nvSpPr>
          <p:cNvPr id="3" name="Text Placeholder 2"/>
          <p:cNvSpPr>
            <a:spLocks noGrp="1"/>
          </p:cNvSpPr>
          <p:nvPr>
            <p:ph type="body" sz="quarter" idx="1"/>
          </p:nvPr>
        </p:nvSpPr>
        <p:spPr>
          <a:xfrm>
            <a:off x="457200" y="762000"/>
            <a:ext cx="3657600" cy="762000"/>
          </a:xfrm>
        </p:spPr>
        <p:txBody>
          <a:bodyPr>
            <a:normAutofit/>
          </a:bodyPr>
          <a:lstStyle/>
          <a:p>
            <a:pPr algn="ctr"/>
            <a:r>
              <a:rPr lang="en-US" dirty="0" smtClean="0">
                <a:solidFill>
                  <a:srgbClr val="00B0F0"/>
                </a:solidFill>
              </a:rPr>
              <a:t>Promise Academy l &amp; </a:t>
            </a:r>
            <a:r>
              <a:rPr lang="en-US" dirty="0" err="1" smtClean="0">
                <a:solidFill>
                  <a:srgbClr val="00B0F0"/>
                </a:solidFill>
              </a:rPr>
              <a:t>ll</a:t>
            </a:r>
            <a:endParaRPr lang="en-US" dirty="0">
              <a:solidFill>
                <a:srgbClr val="00B0F0"/>
              </a:solidFill>
            </a:endParaRPr>
          </a:p>
        </p:txBody>
      </p:sp>
      <p:sp>
        <p:nvSpPr>
          <p:cNvPr id="5" name="Text Placeholder 4"/>
          <p:cNvSpPr>
            <a:spLocks noGrp="1"/>
          </p:cNvSpPr>
          <p:nvPr>
            <p:ph type="body" sz="quarter" idx="3"/>
          </p:nvPr>
        </p:nvSpPr>
        <p:spPr>
          <a:xfrm>
            <a:off x="4343400" y="762000"/>
            <a:ext cx="3657600" cy="762000"/>
          </a:xfrm>
        </p:spPr>
        <p:txBody>
          <a:bodyPr/>
          <a:lstStyle/>
          <a:p>
            <a:pPr algn="ctr"/>
            <a:r>
              <a:rPr lang="en-US" dirty="0">
                <a:solidFill>
                  <a:srgbClr val="00B0F0"/>
                </a:solidFill>
              </a:rPr>
              <a:t>Food Services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7543800" cy="273050"/>
          </a:xfrm>
        </p:spPr>
        <p:txBody>
          <a:bodyPr>
            <a:normAutofit fontScale="90000"/>
          </a:bodyPr>
          <a:lstStyle/>
          <a:p>
            <a:endParaRPr lang="en-US" dirty="0">
              <a:solidFill>
                <a:schemeClr val="accent2">
                  <a:lumMod val="50000"/>
                </a:schemeClr>
              </a:solidFill>
            </a:endParaRPr>
          </a:p>
        </p:txBody>
      </p:sp>
      <p:sp>
        <p:nvSpPr>
          <p:cNvPr id="4" name="Content Placeholder 3"/>
          <p:cNvSpPr>
            <a:spLocks noGrp="1"/>
          </p:cNvSpPr>
          <p:nvPr>
            <p:ph sz="quarter" idx="2"/>
          </p:nvPr>
        </p:nvSpPr>
        <p:spPr/>
        <p:txBody>
          <a:bodyPr>
            <a:normAutofit fontScale="92500" lnSpcReduction="20000"/>
          </a:bodyPr>
          <a:lstStyle/>
          <a:p>
            <a:r>
              <a:rPr lang="en-US" b="1" dirty="0" smtClean="0">
                <a:solidFill>
                  <a:schemeClr val="accent2">
                    <a:lumMod val="50000"/>
                  </a:schemeClr>
                </a:solidFill>
              </a:rPr>
              <a:t>Targets:  Children age 0-23</a:t>
            </a:r>
          </a:p>
          <a:p>
            <a:r>
              <a:rPr lang="en-US" sz="2200" dirty="0" smtClean="0"/>
              <a:t>Students have year-round access to high quality comprehensive health care, at no cost, regardless of insurance coverage. Health education and promotion programs and activities expand children’s and parents’ knowledge of personal, community, and public health.</a:t>
            </a:r>
            <a:endParaRPr lang="en-US" sz="2200" b="1" dirty="0">
              <a:solidFill>
                <a:schemeClr val="accent2">
                  <a:lumMod val="50000"/>
                </a:schemeClr>
              </a:solidFill>
            </a:endParaRPr>
          </a:p>
        </p:txBody>
      </p:sp>
      <p:sp>
        <p:nvSpPr>
          <p:cNvPr id="6" name="Content Placeholder 5"/>
          <p:cNvSpPr>
            <a:spLocks noGrp="1"/>
          </p:cNvSpPr>
          <p:nvPr>
            <p:ph sz="quarter" idx="4"/>
          </p:nvPr>
        </p:nvSpPr>
        <p:spPr/>
        <p:txBody>
          <a:bodyPr>
            <a:normAutofit fontScale="62500" lnSpcReduction="20000"/>
          </a:bodyPr>
          <a:lstStyle/>
          <a:p>
            <a:r>
              <a:rPr lang="en-US" b="1" dirty="0" smtClean="0">
                <a:solidFill>
                  <a:schemeClr val="accent2">
                    <a:lumMod val="50000"/>
                  </a:schemeClr>
                </a:solidFill>
              </a:rPr>
              <a:t>Targets: Middle school-adults </a:t>
            </a:r>
          </a:p>
          <a:p>
            <a:r>
              <a:rPr lang="en-US" dirty="0" smtClean="0"/>
              <a:t>The Center offers after-school and weekend programs for young people from middle school through high school. The programs incorporate academic, recreational, and social activities, and all students are prepared to apply to college. Free activities for adults include: aerobics classes, use of the fitness room, martial arts classes, African dance, personal training sessions, Cards and Café Night, gourmet cooking classes, and free tax preparation. </a:t>
            </a:r>
            <a:endParaRPr lang="en-US" b="1" dirty="0">
              <a:solidFill>
                <a:schemeClr val="accent2">
                  <a:lumMod val="50000"/>
                </a:schemeClr>
              </a:solidFill>
            </a:endParaRPr>
          </a:p>
        </p:txBody>
      </p:sp>
      <p:sp>
        <p:nvSpPr>
          <p:cNvPr id="3" name="Text Placeholder 2"/>
          <p:cNvSpPr>
            <a:spLocks noGrp="1"/>
          </p:cNvSpPr>
          <p:nvPr>
            <p:ph type="body" sz="quarter" idx="1"/>
          </p:nvPr>
        </p:nvSpPr>
        <p:spPr/>
        <p:txBody>
          <a:bodyPr>
            <a:normAutofit fontScale="92500" lnSpcReduction="20000"/>
          </a:bodyPr>
          <a:lstStyle/>
          <a:p>
            <a:pPr algn="ctr"/>
            <a:r>
              <a:rPr lang="en-US" dirty="0" smtClean="0">
                <a:solidFill>
                  <a:srgbClr val="00B0F0"/>
                </a:solidFill>
              </a:rPr>
              <a:t>Harlem Children’s Health Project</a:t>
            </a:r>
            <a:endParaRPr lang="en-US" dirty="0">
              <a:solidFill>
                <a:srgbClr val="00B0F0"/>
              </a:solidFill>
            </a:endParaRPr>
          </a:p>
        </p:txBody>
      </p:sp>
      <p:sp>
        <p:nvSpPr>
          <p:cNvPr id="5" name="Text Placeholder 4"/>
          <p:cNvSpPr>
            <a:spLocks noGrp="1"/>
          </p:cNvSpPr>
          <p:nvPr>
            <p:ph type="body" sz="quarter" idx="3"/>
          </p:nvPr>
        </p:nvSpPr>
        <p:spPr/>
        <p:txBody>
          <a:bodyPr/>
          <a:lstStyle/>
          <a:p>
            <a:pPr algn="ctr"/>
            <a:r>
              <a:rPr lang="en-US" dirty="0" smtClean="0">
                <a:solidFill>
                  <a:srgbClr val="00B0F0"/>
                </a:solidFill>
              </a:rPr>
              <a:t>HCZ Community Center</a:t>
            </a:r>
            <a:endParaRPr lang="en-US" dirty="0">
              <a:solidFill>
                <a:srgbClr val="00B0F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7331"/>
            <a:ext cx="7543800" cy="45719"/>
          </a:xfrm>
        </p:spPr>
        <p:txBody>
          <a:bodyPr>
            <a:normAutofit fontScale="90000"/>
          </a:bodyPr>
          <a:lstStyle/>
          <a:p>
            <a:endParaRPr lang="en-US" dirty="0">
              <a:solidFill>
                <a:schemeClr val="accent2">
                  <a:lumMod val="50000"/>
                </a:schemeClr>
              </a:solidFill>
            </a:endParaRPr>
          </a:p>
        </p:txBody>
      </p:sp>
      <p:sp>
        <p:nvSpPr>
          <p:cNvPr id="4" name="Content Placeholder 3"/>
          <p:cNvSpPr>
            <a:spLocks noGrp="1"/>
          </p:cNvSpPr>
          <p:nvPr>
            <p:ph sz="quarter" idx="2"/>
          </p:nvPr>
        </p:nvSpPr>
        <p:spPr/>
        <p:txBody>
          <a:bodyPr>
            <a:normAutofit fontScale="92500" lnSpcReduction="20000"/>
          </a:bodyPr>
          <a:lstStyle/>
          <a:p>
            <a:r>
              <a:rPr lang="en-US" b="1" dirty="0" smtClean="0">
                <a:solidFill>
                  <a:schemeClr val="accent2">
                    <a:lumMod val="50000"/>
                  </a:schemeClr>
                </a:solidFill>
              </a:rPr>
              <a:t>Targets:  Children 0-12 years of age</a:t>
            </a:r>
          </a:p>
          <a:p>
            <a:r>
              <a:rPr lang="en-US" dirty="0" smtClean="0"/>
              <a:t>Families with a child who has been diagnosed with asthma are offered free medical, educational, legal, social, and environmental assistance through home visits approximately every three months.</a:t>
            </a:r>
            <a:endParaRPr lang="en-US" b="1" dirty="0">
              <a:solidFill>
                <a:schemeClr val="accent2">
                  <a:lumMod val="50000"/>
                </a:schemeClr>
              </a:solidFill>
            </a:endParaRPr>
          </a:p>
        </p:txBody>
      </p:sp>
      <p:sp>
        <p:nvSpPr>
          <p:cNvPr id="6" name="Content Placeholder 5"/>
          <p:cNvSpPr>
            <a:spLocks noGrp="1"/>
          </p:cNvSpPr>
          <p:nvPr>
            <p:ph sz="quarter" idx="4"/>
          </p:nvPr>
        </p:nvSpPr>
        <p:spPr/>
        <p:txBody>
          <a:bodyPr>
            <a:normAutofit fontScale="92500" lnSpcReduction="10000"/>
          </a:bodyPr>
          <a:lstStyle/>
          <a:p>
            <a:r>
              <a:rPr lang="en-US" b="1" dirty="0" smtClean="0">
                <a:solidFill>
                  <a:schemeClr val="accent2">
                    <a:lumMod val="50000"/>
                  </a:schemeClr>
                </a:solidFill>
              </a:rPr>
              <a:t>Targets:  5</a:t>
            </a:r>
            <a:r>
              <a:rPr lang="en-US" b="1" baseline="30000" dirty="0" smtClean="0">
                <a:solidFill>
                  <a:schemeClr val="accent2">
                    <a:lumMod val="50000"/>
                  </a:schemeClr>
                </a:solidFill>
              </a:rPr>
              <a:t>th</a:t>
            </a:r>
            <a:r>
              <a:rPr lang="en-US" b="1" dirty="0" smtClean="0">
                <a:solidFill>
                  <a:schemeClr val="accent2">
                    <a:lumMod val="50000"/>
                  </a:schemeClr>
                </a:solidFill>
              </a:rPr>
              <a:t> grade students</a:t>
            </a:r>
          </a:p>
          <a:p>
            <a:r>
              <a:rPr lang="en-US" dirty="0" smtClean="0"/>
              <a:t>The 5th Grade Institute prepares 5th graders for the difficult transition to middle school through academic support, leadership development, and guidance in understanding and accessing middle school options.</a:t>
            </a:r>
            <a:endParaRPr lang="en-US" b="1" dirty="0">
              <a:solidFill>
                <a:schemeClr val="accent2">
                  <a:lumMod val="50000"/>
                </a:schemeClr>
              </a:solidFill>
            </a:endParaRPr>
          </a:p>
        </p:txBody>
      </p:sp>
      <p:sp>
        <p:nvSpPr>
          <p:cNvPr id="3" name="Text Placeholder 2"/>
          <p:cNvSpPr>
            <a:spLocks noGrp="1"/>
          </p:cNvSpPr>
          <p:nvPr>
            <p:ph type="body" sz="quarter" idx="1"/>
          </p:nvPr>
        </p:nvSpPr>
        <p:spPr/>
        <p:txBody>
          <a:bodyPr>
            <a:normAutofit fontScale="92500" lnSpcReduction="20000"/>
          </a:bodyPr>
          <a:lstStyle/>
          <a:p>
            <a:pPr algn="ctr"/>
            <a:r>
              <a:rPr lang="en-US" dirty="0" smtClean="0">
                <a:solidFill>
                  <a:srgbClr val="00B0F0"/>
                </a:solidFill>
              </a:rPr>
              <a:t>Harlem Children’s Zone Asthma Initiative (HCZAI)</a:t>
            </a:r>
            <a:endParaRPr lang="en-US" dirty="0">
              <a:solidFill>
                <a:srgbClr val="00B0F0"/>
              </a:solidFill>
            </a:endParaRPr>
          </a:p>
        </p:txBody>
      </p:sp>
      <p:sp>
        <p:nvSpPr>
          <p:cNvPr id="5" name="Text Placeholder 4"/>
          <p:cNvSpPr>
            <a:spLocks noGrp="1"/>
          </p:cNvSpPr>
          <p:nvPr>
            <p:ph type="body" sz="quarter" idx="3"/>
          </p:nvPr>
        </p:nvSpPr>
        <p:spPr/>
        <p:txBody>
          <a:bodyPr/>
          <a:lstStyle/>
          <a:p>
            <a:pPr algn="ctr"/>
            <a:r>
              <a:rPr lang="en-US" dirty="0" smtClean="0">
                <a:solidFill>
                  <a:srgbClr val="00B0F0"/>
                </a:solidFill>
              </a:rPr>
              <a:t>5</a:t>
            </a:r>
            <a:r>
              <a:rPr lang="en-US" baseline="30000" dirty="0" smtClean="0">
                <a:solidFill>
                  <a:srgbClr val="00B0F0"/>
                </a:solidFill>
              </a:rPr>
              <a:t>th</a:t>
            </a:r>
            <a:r>
              <a:rPr lang="en-US" dirty="0" smtClean="0">
                <a:solidFill>
                  <a:srgbClr val="00B0F0"/>
                </a:solidFill>
              </a:rPr>
              <a:t> Grade Institute </a:t>
            </a:r>
            <a:endParaRPr lang="en-US" dirty="0">
              <a:solidFill>
                <a:srgbClr val="00B0F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45719"/>
          </a:xfrm>
        </p:spPr>
        <p:txBody>
          <a:bodyPr>
            <a:normAutofit fontScale="90000"/>
          </a:bodyPr>
          <a:lstStyle/>
          <a:p>
            <a:endParaRPr lang="en-US" dirty="0">
              <a:solidFill>
                <a:schemeClr val="accent2">
                  <a:lumMod val="50000"/>
                </a:schemeClr>
              </a:solidFill>
            </a:endParaRPr>
          </a:p>
        </p:txBody>
      </p:sp>
      <p:sp>
        <p:nvSpPr>
          <p:cNvPr id="4" name="Content Placeholder 3"/>
          <p:cNvSpPr>
            <a:spLocks noGrp="1"/>
          </p:cNvSpPr>
          <p:nvPr>
            <p:ph sz="quarter" idx="2"/>
          </p:nvPr>
        </p:nvSpPr>
        <p:spPr/>
        <p:txBody>
          <a:bodyPr>
            <a:normAutofit fontScale="70000" lnSpcReduction="20000"/>
          </a:bodyPr>
          <a:lstStyle/>
          <a:p>
            <a:r>
              <a:rPr lang="en-US" b="1" dirty="0" smtClean="0">
                <a:solidFill>
                  <a:schemeClr val="accent2">
                    <a:lumMod val="50000"/>
                  </a:schemeClr>
                </a:solidFill>
              </a:rPr>
              <a:t>Targets:  6</a:t>
            </a:r>
            <a:r>
              <a:rPr lang="en-US" b="1" baseline="30000" dirty="0" smtClean="0">
                <a:solidFill>
                  <a:schemeClr val="accent2">
                    <a:lumMod val="50000"/>
                  </a:schemeClr>
                </a:solidFill>
              </a:rPr>
              <a:t>th</a:t>
            </a:r>
            <a:r>
              <a:rPr lang="en-US" b="1" dirty="0" smtClean="0">
                <a:solidFill>
                  <a:schemeClr val="accent2">
                    <a:lumMod val="50000"/>
                  </a:schemeClr>
                </a:solidFill>
              </a:rPr>
              <a:t> grade – college</a:t>
            </a:r>
          </a:p>
          <a:p>
            <a:r>
              <a:rPr lang="en-US" dirty="0"/>
              <a:t>Extending the supports that the Peacemaker </a:t>
            </a:r>
            <a:r>
              <a:rPr lang="en-US" dirty="0" smtClean="0"/>
              <a:t>program provided </a:t>
            </a:r>
            <a:r>
              <a:rPr lang="en-US" dirty="0"/>
              <a:t>through the 5th grade, A Cut Above begins </a:t>
            </a:r>
            <a:r>
              <a:rPr lang="en-US" dirty="0" smtClean="0"/>
              <a:t>working with </a:t>
            </a:r>
            <a:r>
              <a:rPr lang="en-US" dirty="0"/>
              <a:t>6th graders and stays with them through college. </a:t>
            </a:r>
            <a:r>
              <a:rPr lang="en-US" dirty="0" smtClean="0"/>
              <a:t>This creates </a:t>
            </a:r>
            <a:r>
              <a:rPr lang="en-US" dirty="0"/>
              <a:t>a parallel pipeline of support for children not in </a:t>
            </a:r>
            <a:r>
              <a:rPr lang="en-US" dirty="0" smtClean="0"/>
              <a:t>the HCZ </a:t>
            </a:r>
            <a:r>
              <a:rPr lang="en-US" dirty="0"/>
              <a:t>Promise Academy schools, offering them </a:t>
            </a:r>
            <a:r>
              <a:rPr lang="en-US" dirty="0" smtClean="0"/>
              <a:t>academic assistance</a:t>
            </a:r>
            <a:r>
              <a:rPr lang="en-US" dirty="0"/>
              <a:t>, leadership development, and </a:t>
            </a:r>
            <a:r>
              <a:rPr lang="en-US" dirty="0" smtClean="0"/>
              <a:t>job-readiness workshops</a:t>
            </a:r>
            <a:r>
              <a:rPr lang="en-US" dirty="0"/>
              <a:t>, as well as high school and college preparation.</a:t>
            </a:r>
            <a:endParaRPr lang="en-US" b="1" dirty="0">
              <a:solidFill>
                <a:schemeClr val="accent2">
                  <a:lumMod val="50000"/>
                </a:schemeClr>
              </a:solidFill>
            </a:endParaRPr>
          </a:p>
        </p:txBody>
      </p:sp>
      <p:sp>
        <p:nvSpPr>
          <p:cNvPr id="6" name="Content Placeholder 5"/>
          <p:cNvSpPr>
            <a:spLocks noGrp="1"/>
          </p:cNvSpPr>
          <p:nvPr>
            <p:ph sz="quarter" idx="4"/>
          </p:nvPr>
        </p:nvSpPr>
        <p:spPr/>
        <p:txBody>
          <a:bodyPr>
            <a:normAutofit fontScale="85000" lnSpcReduction="20000"/>
          </a:bodyPr>
          <a:lstStyle/>
          <a:p>
            <a:r>
              <a:rPr lang="en-US" b="1" dirty="0" smtClean="0">
                <a:solidFill>
                  <a:schemeClr val="accent2">
                    <a:lumMod val="50000"/>
                  </a:schemeClr>
                </a:solidFill>
              </a:rPr>
              <a:t>Targets:  Middle school- high school</a:t>
            </a:r>
          </a:p>
          <a:p>
            <a:r>
              <a:rPr lang="en-US" dirty="0"/>
              <a:t>Boys to Men is a program exclusively for young males, </a:t>
            </a:r>
            <a:r>
              <a:rPr lang="en-US" dirty="0" smtClean="0"/>
              <a:t>offered by </a:t>
            </a:r>
            <a:r>
              <a:rPr lang="en-US" dirty="0"/>
              <a:t>an all-male team of staff, mentors, and role models, </a:t>
            </a:r>
            <a:r>
              <a:rPr lang="en-US" dirty="0" smtClean="0"/>
              <a:t>in partnership </a:t>
            </a:r>
            <a:r>
              <a:rPr lang="en-US" dirty="0"/>
              <a:t>with fathers and male guardians. The </a:t>
            </a:r>
            <a:r>
              <a:rPr lang="en-US" dirty="0" smtClean="0"/>
              <a:t>overarching goal </a:t>
            </a:r>
            <a:r>
              <a:rPr lang="en-US" dirty="0"/>
              <a:t>is to sustain the interest of this core group through </a:t>
            </a:r>
            <a:r>
              <a:rPr lang="en-US" dirty="0" smtClean="0"/>
              <a:t>high school </a:t>
            </a:r>
            <a:r>
              <a:rPr lang="en-US" dirty="0"/>
              <a:t>and into college. </a:t>
            </a:r>
            <a:endParaRPr lang="en-US" b="1" dirty="0">
              <a:solidFill>
                <a:schemeClr val="accent2">
                  <a:lumMod val="50000"/>
                </a:schemeClr>
              </a:solidFill>
            </a:endParaRPr>
          </a:p>
        </p:txBody>
      </p:sp>
      <p:sp>
        <p:nvSpPr>
          <p:cNvPr id="3" name="Text Placeholder 2"/>
          <p:cNvSpPr>
            <a:spLocks noGrp="1"/>
          </p:cNvSpPr>
          <p:nvPr>
            <p:ph type="body" sz="quarter" idx="1"/>
          </p:nvPr>
        </p:nvSpPr>
        <p:spPr/>
        <p:txBody>
          <a:bodyPr/>
          <a:lstStyle/>
          <a:p>
            <a:pPr algn="ctr"/>
            <a:r>
              <a:rPr lang="en-US" dirty="0" smtClean="0">
                <a:solidFill>
                  <a:srgbClr val="00B0F0"/>
                </a:solidFill>
              </a:rPr>
              <a:t>A Cut Above</a:t>
            </a:r>
            <a:endParaRPr lang="en-US" dirty="0">
              <a:solidFill>
                <a:srgbClr val="00B0F0"/>
              </a:solidFill>
            </a:endParaRPr>
          </a:p>
        </p:txBody>
      </p:sp>
      <p:sp>
        <p:nvSpPr>
          <p:cNvPr id="5" name="Text Placeholder 4"/>
          <p:cNvSpPr>
            <a:spLocks noGrp="1"/>
          </p:cNvSpPr>
          <p:nvPr>
            <p:ph type="body" sz="quarter" idx="3"/>
          </p:nvPr>
        </p:nvSpPr>
        <p:spPr/>
        <p:txBody>
          <a:bodyPr/>
          <a:lstStyle/>
          <a:p>
            <a:pPr algn="ctr"/>
            <a:r>
              <a:rPr lang="en-US" dirty="0" smtClean="0">
                <a:solidFill>
                  <a:srgbClr val="00B0F0"/>
                </a:solidFill>
              </a:rPr>
              <a:t>Boys To Men</a:t>
            </a:r>
            <a:endParaRPr lang="en-US" dirty="0">
              <a:solidFill>
                <a:srgbClr val="00B0F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accent2">
                  <a:lumMod val="50000"/>
                </a:schemeClr>
              </a:solidFill>
            </a:endParaRPr>
          </a:p>
        </p:txBody>
      </p:sp>
      <p:sp>
        <p:nvSpPr>
          <p:cNvPr id="4" name="Content Placeholder 3"/>
          <p:cNvSpPr>
            <a:spLocks noGrp="1"/>
          </p:cNvSpPr>
          <p:nvPr>
            <p:ph sz="quarter" idx="2"/>
          </p:nvPr>
        </p:nvSpPr>
        <p:spPr/>
        <p:txBody>
          <a:bodyPr>
            <a:normAutofit/>
          </a:bodyPr>
          <a:lstStyle/>
          <a:p>
            <a:endParaRPr lang="en-US" b="1" dirty="0">
              <a:solidFill>
                <a:schemeClr val="accent2">
                  <a:lumMod val="50000"/>
                </a:schemeClr>
              </a:solidFill>
            </a:endParaRPr>
          </a:p>
        </p:txBody>
      </p:sp>
      <p:sp>
        <p:nvSpPr>
          <p:cNvPr id="6" name="Content Placeholder 5"/>
          <p:cNvSpPr>
            <a:spLocks noGrp="1"/>
          </p:cNvSpPr>
          <p:nvPr>
            <p:ph sz="quarter" idx="4"/>
          </p:nvPr>
        </p:nvSpPr>
        <p:spPr/>
        <p:txBody>
          <a:bodyPr>
            <a:normAutofit fontScale="70000" lnSpcReduction="20000"/>
          </a:bodyPr>
          <a:lstStyle/>
          <a:p>
            <a:r>
              <a:rPr lang="en-US" b="1" dirty="0" smtClean="0">
                <a:solidFill>
                  <a:schemeClr val="accent2">
                    <a:lumMod val="50000"/>
                  </a:schemeClr>
                </a:solidFill>
              </a:rPr>
              <a:t>Targets: Middle School Age Children</a:t>
            </a:r>
          </a:p>
          <a:p>
            <a:r>
              <a:rPr lang="en-US" dirty="0"/>
              <a:t>TFNC offers a free exercise facility to youth and the </a:t>
            </a:r>
            <a:r>
              <a:rPr lang="en-US" dirty="0" smtClean="0"/>
              <a:t>broader Harlem </a:t>
            </a:r>
            <a:r>
              <a:rPr lang="en-US" dirty="0"/>
              <a:t>community. The program promotes academic </a:t>
            </a:r>
            <a:r>
              <a:rPr lang="en-US" dirty="0" smtClean="0"/>
              <a:t>growth and </a:t>
            </a:r>
            <a:r>
              <a:rPr lang="en-US" dirty="0"/>
              <a:t>helps youth develop marketable skills in nutrition, </a:t>
            </a:r>
            <a:r>
              <a:rPr lang="en-US" dirty="0" smtClean="0"/>
              <a:t>fitness, presentation</a:t>
            </a:r>
            <a:r>
              <a:rPr lang="en-US" dirty="0"/>
              <a:t>, and advocacy. Middle school students enrolled </a:t>
            </a:r>
            <a:r>
              <a:rPr lang="en-US" dirty="0" smtClean="0"/>
              <a:t>in the </a:t>
            </a:r>
            <a:r>
              <a:rPr lang="en-US" dirty="0"/>
              <a:t>program become Junior Youth Managers (JYMs). </a:t>
            </a:r>
            <a:r>
              <a:rPr lang="en-US" dirty="0" smtClean="0"/>
              <a:t>JYMs attend </a:t>
            </a:r>
            <a:r>
              <a:rPr lang="en-US" dirty="0"/>
              <a:t>at least three days per week and exercise at least </a:t>
            </a:r>
            <a:r>
              <a:rPr lang="en-US" dirty="0" smtClean="0"/>
              <a:t>two hours </a:t>
            </a:r>
            <a:r>
              <a:rPr lang="en-US" dirty="0"/>
              <a:t>per week. </a:t>
            </a:r>
            <a:endParaRPr lang="en-US" b="1" dirty="0">
              <a:solidFill>
                <a:schemeClr val="accent2">
                  <a:lumMod val="50000"/>
                </a:schemeClr>
              </a:solidFill>
            </a:endParaRPr>
          </a:p>
        </p:txBody>
      </p:sp>
      <p:sp>
        <p:nvSpPr>
          <p:cNvPr id="3" name="Text Placeholder 2"/>
          <p:cNvSpPr>
            <a:spLocks noGrp="1"/>
          </p:cNvSpPr>
          <p:nvPr>
            <p:ph type="body" sz="quarter" idx="1"/>
          </p:nvPr>
        </p:nvSpPr>
        <p:spPr>
          <a:xfrm>
            <a:off x="304800" y="2057400"/>
            <a:ext cx="3657600" cy="3307080"/>
          </a:xfrm>
        </p:spPr>
        <p:txBody>
          <a:bodyPr/>
          <a:lstStyle/>
          <a:p>
            <a:pPr algn="ctr"/>
            <a:r>
              <a:rPr lang="en-US" sz="5400" dirty="0" smtClean="0">
                <a:solidFill>
                  <a:srgbClr val="00B0F0"/>
                </a:solidFill>
              </a:rPr>
              <a:t>Healthy Living Initiative</a:t>
            </a:r>
            <a:r>
              <a:rPr lang="en-US" dirty="0" smtClean="0">
                <a:solidFill>
                  <a:srgbClr val="00B0F0"/>
                </a:solidFill>
              </a:rPr>
              <a:t> </a:t>
            </a:r>
          </a:p>
          <a:p>
            <a:pPr algn="ctr"/>
            <a:endParaRPr lang="en-US" dirty="0">
              <a:solidFill>
                <a:srgbClr val="00B0F0"/>
              </a:solidFill>
            </a:endParaRPr>
          </a:p>
        </p:txBody>
      </p:sp>
      <p:sp>
        <p:nvSpPr>
          <p:cNvPr id="5" name="Text Placeholder 4"/>
          <p:cNvSpPr>
            <a:spLocks noGrp="1"/>
          </p:cNvSpPr>
          <p:nvPr>
            <p:ph type="body" sz="quarter" idx="3"/>
          </p:nvPr>
        </p:nvSpPr>
        <p:spPr/>
        <p:txBody>
          <a:bodyPr>
            <a:normAutofit fontScale="92500" lnSpcReduction="20000"/>
          </a:bodyPr>
          <a:lstStyle/>
          <a:p>
            <a:pPr algn="ctr"/>
            <a:r>
              <a:rPr lang="en-US" dirty="0" smtClean="0">
                <a:solidFill>
                  <a:srgbClr val="00B0F0"/>
                </a:solidFill>
              </a:rPr>
              <a:t>TRUCE Fitness and Nutrition Center</a:t>
            </a:r>
            <a:endParaRPr lang="en-US" dirty="0">
              <a:solidFill>
                <a:srgbClr val="00B0F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What, When, Where…</a:t>
            </a:r>
            <a:endParaRPr lang="en-US" dirty="0"/>
          </a:p>
        </p:txBody>
      </p:sp>
      <p:sp>
        <p:nvSpPr>
          <p:cNvPr id="3" name="Content Placeholder 2"/>
          <p:cNvSpPr>
            <a:spLocks noGrp="1"/>
          </p:cNvSpPr>
          <p:nvPr>
            <p:ph sz="quarter" idx="1"/>
          </p:nvPr>
        </p:nvSpPr>
        <p:spPr/>
        <p:txBody>
          <a:bodyPr>
            <a:normAutofit/>
          </a:bodyPr>
          <a:lstStyle/>
          <a:p>
            <a:r>
              <a:rPr lang="en-US" dirty="0" smtClean="0"/>
              <a:t>Who: Geoffrey Canada (Came from where these children/families </a:t>
            </a:r>
            <a:r>
              <a:rPr lang="en-US" dirty="0" smtClean="0"/>
              <a:t>have been.</a:t>
            </a:r>
            <a:r>
              <a:rPr lang="en-US" dirty="0" smtClean="0"/>
              <a:t>)</a:t>
            </a:r>
            <a:endParaRPr lang="en-US" dirty="0" smtClean="0"/>
          </a:p>
          <a:p>
            <a:r>
              <a:rPr lang="en-US" dirty="0" smtClean="0"/>
              <a:t>What: Program that helps the poor families with school and a variety of programs.</a:t>
            </a:r>
          </a:p>
          <a:p>
            <a:r>
              <a:rPr lang="en-US" dirty="0" smtClean="0"/>
              <a:t>When: 1970’s – Present</a:t>
            </a:r>
          </a:p>
          <a:p>
            <a:r>
              <a:rPr lang="en-US" dirty="0" smtClean="0"/>
              <a:t>Where: Harlem (Over 100 blocks)</a:t>
            </a:r>
          </a:p>
          <a:p>
            <a:pPr marL="0" indent="0">
              <a:buNone/>
            </a:pPr>
            <a:endParaRPr lang="en-US" dirty="0"/>
          </a:p>
        </p:txBody>
      </p:sp>
    </p:spTree>
    <p:extLst>
      <p:ext uri="{BB962C8B-B14F-4D97-AF65-F5344CB8AC3E}">
        <p14:creationId xmlns="" xmlns:p14="http://schemas.microsoft.com/office/powerpoint/2010/main" val="20771974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7543800" cy="1143000"/>
          </a:xfrm>
        </p:spPr>
        <p:txBody>
          <a:bodyPr/>
          <a:lstStyle/>
          <a:p>
            <a:endParaRPr lang="en-US" dirty="0">
              <a:solidFill>
                <a:schemeClr val="accent2">
                  <a:lumMod val="50000"/>
                </a:schemeClr>
              </a:solidFill>
            </a:endParaRPr>
          </a:p>
        </p:txBody>
      </p:sp>
      <p:sp>
        <p:nvSpPr>
          <p:cNvPr id="4" name="Content Placeholder 3"/>
          <p:cNvSpPr>
            <a:spLocks noGrp="1"/>
          </p:cNvSpPr>
          <p:nvPr>
            <p:ph sz="quarter" idx="2"/>
          </p:nvPr>
        </p:nvSpPr>
        <p:spPr/>
        <p:txBody>
          <a:bodyPr>
            <a:normAutofit fontScale="70000" lnSpcReduction="20000"/>
          </a:bodyPr>
          <a:lstStyle/>
          <a:p>
            <a:r>
              <a:rPr lang="en-US" b="1" dirty="0" smtClean="0">
                <a:solidFill>
                  <a:schemeClr val="accent2">
                    <a:lumMod val="75000"/>
                  </a:schemeClr>
                </a:solidFill>
              </a:rPr>
              <a:t>Targets:  High School</a:t>
            </a:r>
          </a:p>
          <a:p>
            <a:r>
              <a:rPr lang="en-US" dirty="0" smtClean="0"/>
              <a:t>TRUCE is a comprehensive leadership program for adolescents. The program promotes academic growth and career readiness using the arts, media literacy, health, and multimedia technology. In addition to creating original media, students must check in with their Student Advocate, who stays on top of their grades, upcoming tests, applications, and other important academic matters.</a:t>
            </a:r>
            <a:endParaRPr lang="en-US" dirty="0"/>
          </a:p>
        </p:txBody>
      </p:sp>
      <p:sp>
        <p:nvSpPr>
          <p:cNvPr id="6" name="Content Placeholder 5"/>
          <p:cNvSpPr>
            <a:spLocks noGrp="1"/>
          </p:cNvSpPr>
          <p:nvPr>
            <p:ph sz="quarter" idx="4"/>
          </p:nvPr>
        </p:nvSpPr>
        <p:spPr/>
        <p:txBody>
          <a:bodyPr>
            <a:normAutofit fontScale="85000" lnSpcReduction="20000"/>
          </a:bodyPr>
          <a:lstStyle/>
          <a:p>
            <a:r>
              <a:rPr lang="en-US" b="1" dirty="0" smtClean="0">
                <a:solidFill>
                  <a:schemeClr val="accent2">
                    <a:lumMod val="75000"/>
                  </a:schemeClr>
                </a:solidFill>
              </a:rPr>
              <a:t>Targets: High School</a:t>
            </a:r>
          </a:p>
          <a:p>
            <a:r>
              <a:rPr lang="en-US" dirty="0" smtClean="0"/>
              <a:t>Two programs integrate technology and academics: an after-school program for high school youth at risk of dropping out of school and computer classes for adults. Through the lens of technology projects, adolescents advance their academic and job preparation skills with the goal of graduating from high school and applying to college.</a:t>
            </a:r>
            <a:endParaRPr lang="en-US" dirty="0">
              <a:solidFill>
                <a:schemeClr val="accent2">
                  <a:lumMod val="75000"/>
                </a:schemeClr>
              </a:solidFill>
            </a:endParaRPr>
          </a:p>
        </p:txBody>
      </p:sp>
      <p:sp>
        <p:nvSpPr>
          <p:cNvPr id="3" name="Text Placeholder 2"/>
          <p:cNvSpPr>
            <a:spLocks noGrp="1"/>
          </p:cNvSpPr>
          <p:nvPr>
            <p:ph type="body" sz="quarter" idx="1"/>
          </p:nvPr>
        </p:nvSpPr>
        <p:spPr/>
        <p:txBody>
          <a:bodyPr/>
          <a:lstStyle/>
          <a:p>
            <a:pPr algn="ctr"/>
            <a:r>
              <a:rPr lang="en-US" dirty="0" smtClean="0">
                <a:solidFill>
                  <a:srgbClr val="00B0F0"/>
                </a:solidFill>
              </a:rPr>
              <a:t>TRUCE</a:t>
            </a:r>
            <a:endParaRPr lang="en-US" dirty="0">
              <a:solidFill>
                <a:srgbClr val="00B0F0"/>
              </a:solidFill>
            </a:endParaRPr>
          </a:p>
        </p:txBody>
      </p:sp>
      <p:sp>
        <p:nvSpPr>
          <p:cNvPr id="5" name="Text Placeholder 4"/>
          <p:cNvSpPr>
            <a:spLocks noGrp="1"/>
          </p:cNvSpPr>
          <p:nvPr>
            <p:ph type="body" sz="quarter" idx="3"/>
          </p:nvPr>
        </p:nvSpPr>
        <p:spPr/>
        <p:txBody>
          <a:bodyPr>
            <a:normAutofit fontScale="92500" lnSpcReduction="20000"/>
          </a:bodyPr>
          <a:lstStyle/>
          <a:p>
            <a:pPr algn="ctr"/>
            <a:r>
              <a:rPr lang="en-US" dirty="0" smtClean="0">
                <a:solidFill>
                  <a:srgbClr val="00B0F0"/>
                </a:solidFill>
              </a:rPr>
              <a:t>Employment &amp; Technology Center (ETC)</a:t>
            </a:r>
            <a:endParaRPr lang="en-US" dirty="0">
              <a:solidFill>
                <a:srgbClr val="00B0F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7543800" cy="273050"/>
          </a:xfrm>
        </p:spPr>
        <p:txBody>
          <a:bodyPr>
            <a:normAutofit fontScale="90000"/>
          </a:bodyPr>
          <a:lstStyle/>
          <a:p>
            <a:endParaRPr lang="en-US" dirty="0">
              <a:solidFill>
                <a:schemeClr val="accent2">
                  <a:lumMod val="50000"/>
                </a:schemeClr>
              </a:solidFill>
            </a:endParaRPr>
          </a:p>
        </p:txBody>
      </p:sp>
      <p:sp>
        <p:nvSpPr>
          <p:cNvPr id="4" name="Content Placeholder 3"/>
          <p:cNvSpPr>
            <a:spLocks noGrp="1"/>
          </p:cNvSpPr>
          <p:nvPr>
            <p:ph sz="quarter" idx="2"/>
          </p:nvPr>
        </p:nvSpPr>
        <p:spPr/>
        <p:txBody>
          <a:bodyPr>
            <a:normAutofit fontScale="85000" lnSpcReduction="20000"/>
          </a:bodyPr>
          <a:lstStyle/>
          <a:p>
            <a:r>
              <a:rPr lang="en-US" b="1" dirty="0" smtClean="0">
                <a:solidFill>
                  <a:schemeClr val="accent2">
                    <a:lumMod val="75000"/>
                  </a:schemeClr>
                </a:solidFill>
              </a:rPr>
              <a:t>Targets: High School</a:t>
            </a:r>
          </a:p>
          <a:p>
            <a:r>
              <a:rPr lang="en-US" dirty="0" smtClean="0"/>
              <a:t>This after-school program helps high school juniors and seniors improve their academic skills, as well as prepare for college and the job market. Students receive homework help, tutoring, SAT and Regents preparation, summer jobs, and job readiness workshops. Students can earn stipends for their work and attendance.	</a:t>
            </a:r>
            <a:endParaRPr lang="en-US" dirty="0"/>
          </a:p>
        </p:txBody>
      </p:sp>
      <p:sp>
        <p:nvSpPr>
          <p:cNvPr id="6" name="Content Placeholder 5"/>
          <p:cNvSpPr>
            <a:spLocks noGrp="1"/>
          </p:cNvSpPr>
          <p:nvPr>
            <p:ph sz="quarter" idx="4"/>
          </p:nvPr>
        </p:nvSpPr>
        <p:spPr/>
        <p:txBody>
          <a:bodyPr>
            <a:normAutofit fontScale="92500" lnSpcReduction="10000"/>
          </a:bodyPr>
          <a:lstStyle/>
          <a:p>
            <a:r>
              <a:rPr lang="en-US" sz="1800" b="1" dirty="0" smtClean="0">
                <a:solidFill>
                  <a:schemeClr val="accent2">
                    <a:lumMod val="75000"/>
                  </a:schemeClr>
                </a:solidFill>
              </a:rPr>
              <a:t>Targets: Middle School/ High School</a:t>
            </a:r>
          </a:p>
          <a:p>
            <a:r>
              <a:rPr lang="en-US" sz="1800" dirty="0" smtClean="0"/>
              <a:t>To prepare for college, students visit college campuses, draft essays, practice interviewing, and prepare for the SATs. They also meet one-on-one, weekly, with college counselors at each site and can attend a Weekly Senior Seminar where topics such as college preference, career options, financial aid, money management, interview skills, and résumé writing are covered.</a:t>
            </a:r>
            <a:endParaRPr lang="en-US" sz="1800" b="1" dirty="0">
              <a:solidFill>
                <a:schemeClr val="accent2">
                  <a:lumMod val="75000"/>
                </a:schemeClr>
              </a:solidFill>
            </a:endParaRPr>
          </a:p>
        </p:txBody>
      </p:sp>
      <p:sp>
        <p:nvSpPr>
          <p:cNvPr id="3" name="Text Placeholder 2"/>
          <p:cNvSpPr>
            <a:spLocks noGrp="1"/>
          </p:cNvSpPr>
          <p:nvPr>
            <p:ph type="body" sz="quarter" idx="1"/>
          </p:nvPr>
        </p:nvSpPr>
        <p:spPr/>
        <p:txBody>
          <a:bodyPr/>
          <a:lstStyle/>
          <a:p>
            <a:pPr algn="ctr"/>
            <a:r>
              <a:rPr lang="en-US" dirty="0" smtClean="0">
                <a:solidFill>
                  <a:srgbClr val="00B0F0"/>
                </a:solidFill>
              </a:rPr>
              <a:t>Learn To Earn</a:t>
            </a:r>
            <a:endParaRPr lang="en-US" dirty="0">
              <a:solidFill>
                <a:srgbClr val="00B0F0"/>
              </a:solidFill>
            </a:endParaRPr>
          </a:p>
        </p:txBody>
      </p:sp>
      <p:sp>
        <p:nvSpPr>
          <p:cNvPr id="5" name="Text Placeholder 4"/>
          <p:cNvSpPr>
            <a:spLocks noGrp="1"/>
          </p:cNvSpPr>
          <p:nvPr>
            <p:ph type="body" sz="quarter" idx="3"/>
          </p:nvPr>
        </p:nvSpPr>
        <p:spPr/>
        <p:txBody>
          <a:bodyPr/>
          <a:lstStyle/>
          <a:p>
            <a:pPr algn="ctr"/>
            <a:r>
              <a:rPr lang="en-US" dirty="0" smtClean="0">
                <a:solidFill>
                  <a:srgbClr val="00B0F0"/>
                </a:solidFill>
              </a:rPr>
              <a:t>College Preparation Program</a:t>
            </a:r>
            <a:endParaRPr lang="en-US" dirty="0">
              <a:solidFill>
                <a:srgbClr val="00B0F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685800"/>
            <a:ext cx="7543800" cy="958850"/>
          </a:xfrm>
        </p:spPr>
        <p:txBody>
          <a:bodyPr/>
          <a:lstStyle/>
          <a:p>
            <a:endParaRPr lang="en-US" dirty="0">
              <a:solidFill>
                <a:schemeClr val="accent2">
                  <a:lumMod val="50000"/>
                </a:schemeClr>
              </a:solidFill>
            </a:endParaRPr>
          </a:p>
        </p:txBody>
      </p:sp>
      <p:sp>
        <p:nvSpPr>
          <p:cNvPr id="4" name="Content Placeholder 3"/>
          <p:cNvSpPr>
            <a:spLocks noGrp="1"/>
          </p:cNvSpPr>
          <p:nvPr>
            <p:ph sz="quarter" idx="2"/>
          </p:nvPr>
        </p:nvSpPr>
        <p:spPr/>
        <p:txBody>
          <a:bodyPr>
            <a:normAutofit fontScale="92500"/>
          </a:bodyPr>
          <a:lstStyle/>
          <a:p>
            <a:r>
              <a:rPr lang="en-US" sz="1800" b="1" dirty="0" smtClean="0">
                <a:solidFill>
                  <a:schemeClr val="accent2">
                    <a:lumMod val="75000"/>
                  </a:schemeClr>
                </a:solidFill>
              </a:rPr>
              <a:t>Targets: Middle/High School Parents</a:t>
            </a:r>
          </a:p>
          <a:p>
            <a:r>
              <a:rPr lang="en-US" dirty="0" smtClean="0"/>
              <a:t> The Journey to College program helps middle and high school parents nurture and prepare their children for the challenges and opportunities that college and increased independence will bring.</a:t>
            </a:r>
            <a:endParaRPr lang="en-US" b="1" dirty="0">
              <a:solidFill>
                <a:schemeClr val="accent2">
                  <a:lumMod val="75000"/>
                </a:schemeClr>
              </a:solidFill>
            </a:endParaRPr>
          </a:p>
        </p:txBody>
      </p:sp>
      <p:sp>
        <p:nvSpPr>
          <p:cNvPr id="6" name="Content Placeholder 5"/>
          <p:cNvSpPr>
            <a:spLocks noGrp="1"/>
          </p:cNvSpPr>
          <p:nvPr>
            <p:ph sz="quarter" idx="4"/>
          </p:nvPr>
        </p:nvSpPr>
        <p:spPr/>
        <p:txBody>
          <a:bodyPr>
            <a:normAutofit fontScale="85000" lnSpcReduction="20000"/>
          </a:bodyPr>
          <a:lstStyle/>
          <a:p>
            <a:r>
              <a:rPr lang="en-US" sz="1600" b="1" dirty="0" smtClean="0">
                <a:solidFill>
                  <a:schemeClr val="accent2">
                    <a:lumMod val="75000"/>
                  </a:schemeClr>
                </a:solidFill>
              </a:rPr>
              <a:t>Targets: High School/College Students</a:t>
            </a:r>
          </a:p>
          <a:p>
            <a:r>
              <a:rPr lang="en-US" sz="2800" dirty="0" smtClean="0"/>
              <a:t>College students receive assistance with academic plans, study strategies, workshops, counseling, financial assistance, internships, career readiness activities, and post-graduate opportunities</a:t>
            </a:r>
            <a:r>
              <a:rPr lang="en-US" sz="1600" dirty="0" smtClean="0"/>
              <a:t>.</a:t>
            </a:r>
            <a:endParaRPr lang="en-US" sz="1600" b="1" dirty="0">
              <a:solidFill>
                <a:schemeClr val="accent2">
                  <a:lumMod val="75000"/>
                </a:schemeClr>
              </a:solidFill>
            </a:endParaRPr>
          </a:p>
        </p:txBody>
      </p:sp>
      <p:sp>
        <p:nvSpPr>
          <p:cNvPr id="3" name="Text Placeholder 2"/>
          <p:cNvSpPr>
            <a:spLocks noGrp="1"/>
          </p:cNvSpPr>
          <p:nvPr>
            <p:ph type="body" sz="quarter" idx="1"/>
          </p:nvPr>
        </p:nvSpPr>
        <p:spPr/>
        <p:txBody>
          <a:bodyPr/>
          <a:lstStyle/>
          <a:p>
            <a:pPr algn="ctr"/>
            <a:r>
              <a:rPr lang="en-US" dirty="0" smtClean="0">
                <a:solidFill>
                  <a:srgbClr val="00B0F0"/>
                </a:solidFill>
              </a:rPr>
              <a:t>Journey to College</a:t>
            </a:r>
            <a:endParaRPr lang="en-US" dirty="0">
              <a:solidFill>
                <a:srgbClr val="00B0F0"/>
              </a:solidFill>
            </a:endParaRPr>
          </a:p>
        </p:txBody>
      </p:sp>
      <p:sp>
        <p:nvSpPr>
          <p:cNvPr id="5" name="Text Placeholder 4"/>
          <p:cNvSpPr>
            <a:spLocks noGrp="1"/>
          </p:cNvSpPr>
          <p:nvPr>
            <p:ph type="body" sz="quarter" idx="3"/>
          </p:nvPr>
        </p:nvSpPr>
        <p:spPr/>
        <p:txBody>
          <a:bodyPr/>
          <a:lstStyle/>
          <a:p>
            <a:pPr algn="ctr"/>
            <a:r>
              <a:rPr lang="en-US" dirty="0" smtClean="0">
                <a:solidFill>
                  <a:srgbClr val="00B0F0"/>
                </a:solidFill>
              </a:rPr>
              <a:t>College Success Office</a:t>
            </a:r>
            <a:endParaRPr lang="en-US" dirty="0">
              <a:solidFill>
                <a:srgbClr val="00B0F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45719"/>
          </a:xfrm>
        </p:spPr>
        <p:txBody>
          <a:bodyPr>
            <a:normAutofit fontScale="90000"/>
          </a:bodyPr>
          <a:lstStyle/>
          <a:p>
            <a:endParaRPr lang="en-US" dirty="0">
              <a:solidFill>
                <a:schemeClr val="accent2">
                  <a:lumMod val="50000"/>
                </a:schemeClr>
              </a:solidFill>
            </a:endParaRPr>
          </a:p>
        </p:txBody>
      </p:sp>
      <p:sp>
        <p:nvSpPr>
          <p:cNvPr id="4" name="Content Placeholder 3"/>
          <p:cNvSpPr>
            <a:spLocks noGrp="1"/>
          </p:cNvSpPr>
          <p:nvPr>
            <p:ph sz="quarter" idx="2"/>
          </p:nvPr>
        </p:nvSpPr>
        <p:spPr/>
        <p:txBody>
          <a:bodyPr>
            <a:normAutofit fontScale="92500" lnSpcReduction="10000"/>
          </a:bodyPr>
          <a:lstStyle/>
          <a:p>
            <a:r>
              <a:rPr lang="en-US" b="1" dirty="0" smtClean="0">
                <a:solidFill>
                  <a:schemeClr val="accent2">
                    <a:lumMod val="75000"/>
                  </a:schemeClr>
                </a:solidFill>
              </a:rPr>
              <a:t>Targets:  Families</a:t>
            </a:r>
          </a:p>
          <a:p>
            <a:r>
              <a:rPr lang="en-US" dirty="0" smtClean="0"/>
              <a:t>A walk-in, storefront social services facility that provides families in crisis with immediate access to professional social services including foster care prevention, domestic violence workshops, parenting classes, and group and individual counseling.</a:t>
            </a:r>
            <a:endParaRPr lang="en-US" b="1" dirty="0">
              <a:solidFill>
                <a:schemeClr val="accent2">
                  <a:lumMod val="75000"/>
                </a:schemeClr>
              </a:solidFill>
            </a:endParaRPr>
          </a:p>
        </p:txBody>
      </p:sp>
      <p:sp>
        <p:nvSpPr>
          <p:cNvPr id="6" name="Content Placeholder 5"/>
          <p:cNvSpPr>
            <a:spLocks noGrp="1"/>
          </p:cNvSpPr>
          <p:nvPr>
            <p:ph sz="quarter" idx="4"/>
          </p:nvPr>
        </p:nvSpPr>
        <p:spPr/>
        <p:txBody>
          <a:bodyPr>
            <a:normAutofit lnSpcReduction="10000"/>
          </a:bodyPr>
          <a:lstStyle/>
          <a:p>
            <a:r>
              <a:rPr lang="en-US" b="1" dirty="0" smtClean="0">
                <a:solidFill>
                  <a:schemeClr val="accent2">
                    <a:lumMod val="75000"/>
                  </a:schemeClr>
                </a:solidFill>
              </a:rPr>
              <a:t>Targets:  Families</a:t>
            </a:r>
          </a:p>
          <a:p>
            <a:r>
              <a:rPr lang="en-US" sz="2200" dirty="0" smtClean="0"/>
              <a:t>This resident-driven, neighborhood revitalization program, which began on W. 119th Street, has led to the creation of community coalitions and the transfer of city-owned buildings to resident management and ownership.</a:t>
            </a:r>
            <a:endParaRPr lang="en-US" sz="2200" b="1" dirty="0">
              <a:solidFill>
                <a:schemeClr val="accent2">
                  <a:lumMod val="75000"/>
                </a:schemeClr>
              </a:solidFill>
            </a:endParaRPr>
          </a:p>
        </p:txBody>
      </p:sp>
      <p:sp>
        <p:nvSpPr>
          <p:cNvPr id="3" name="Text Placeholder 2"/>
          <p:cNvSpPr>
            <a:spLocks noGrp="1"/>
          </p:cNvSpPr>
          <p:nvPr>
            <p:ph type="body" sz="quarter" idx="1"/>
          </p:nvPr>
        </p:nvSpPr>
        <p:spPr/>
        <p:txBody>
          <a:bodyPr/>
          <a:lstStyle/>
          <a:p>
            <a:pPr algn="ctr"/>
            <a:r>
              <a:rPr lang="en-US" dirty="0" smtClean="0">
                <a:solidFill>
                  <a:srgbClr val="00B0F0"/>
                </a:solidFill>
              </a:rPr>
              <a:t>Family Support Center (FSC)</a:t>
            </a:r>
            <a:endParaRPr lang="en-US" dirty="0">
              <a:solidFill>
                <a:srgbClr val="00B0F0"/>
              </a:solidFill>
            </a:endParaRPr>
          </a:p>
        </p:txBody>
      </p:sp>
      <p:sp>
        <p:nvSpPr>
          <p:cNvPr id="5" name="Text Placeholder 4"/>
          <p:cNvSpPr>
            <a:spLocks noGrp="1"/>
          </p:cNvSpPr>
          <p:nvPr>
            <p:ph type="body" sz="quarter" idx="3"/>
          </p:nvPr>
        </p:nvSpPr>
        <p:spPr/>
        <p:txBody>
          <a:bodyPr/>
          <a:lstStyle/>
          <a:p>
            <a:pPr algn="ctr"/>
            <a:r>
              <a:rPr lang="en-US" dirty="0" smtClean="0">
                <a:solidFill>
                  <a:srgbClr val="00B0F0"/>
                </a:solidFill>
              </a:rPr>
              <a:t>Community Pride</a:t>
            </a:r>
            <a:endParaRPr lang="en-US" dirty="0">
              <a:solidFill>
                <a:srgbClr val="00B0F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7543800" cy="273050"/>
          </a:xfrm>
        </p:spPr>
        <p:txBody>
          <a:bodyPr>
            <a:normAutofit fontScale="90000"/>
          </a:bodyPr>
          <a:lstStyle/>
          <a:p>
            <a:endParaRPr lang="en-US" dirty="0">
              <a:solidFill>
                <a:schemeClr val="accent2">
                  <a:lumMod val="50000"/>
                </a:schemeClr>
              </a:solidFill>
            </a:endParaRPr>
          </a:p>
        </p:txBody>
      </p:sp>
      <p:sp>
        <p:nvSpPr>
          <p:cNvPr id="4" name="Content Placeholder 3"/>
          <p:cNvSpPr>
            <a:spLocks noGrp="1"/>
          </p:cNvSpPr>
          <p:nvPr>
            <p:ph sz="quarter" idx="2"/>
          </p:nvPr>
        </p:nvSpPr>
        <p:spPr/>
        <p:txBody>
          <a:bodyPr>
            <a:normAutofit/>
          </a:bodyPr>
          <a:lstStyle/>
          <a:p>
            <a:r>
              <a:rPr lang="en-US" b="1" dirty="0" smtClean="0">
                <a:solidFill>
                  <a:schemeClr val="accent2">
                    <a:lumMod val="75000"/>
                  </a:schemeClr>
                </a:solidFill>
              </a:rPr>
              <a:t>Targets: Families</a:t>
            </a:r>
          </a:p>
          <a:p>
            <a:r>
              <a:rPr lang="en-US" dirty="0" smtClean="0"/>
              <a:t>HCZ offers free tax-preparation services. Our tax preparation work helps ensure that families will receive all of the tax refunds and credits they have earned.</a:t>
            </a:r>
            <a:endParaRPr lang="en-US" b="1" dirty="0">
              <a:solidFill>
                <a:schemeClr val="accent2">
                  <a:lumMod val="75000"/>
                </a:schemeClr>
              </a:solidFill>
            </a:endParaRPr>
          </a:p>
        </p:txBody>
      </p:sp>
      <p:sp>
        <p:nvSpPr>
          <p:cNvPr id="6" name="Content Placeholder 5"/>
          <p:cNvSpPr>
            <a:spLocks noGrp="1"/>
          </p:cNvSpPr>
          <p:nvPr>
            <p:ph sz="quarter" idx="4"/>
          </p:nvPr>
        </p:nvSpPr>
        <p:spPr/>
        <p:txBody>
          <a:bodyPr>
            <a:normAutofit fontScale="85000" lnSpcReduction="20000"/>
          </a:bodyPr>
          <a:lstStyle/>
          <a:p>
            <a:r>
              <a:rPr lang="en-US" b="1" dirty="0" smtClean="0">
                <a:solidFill>
                  <a:schemeClr val="accent2">
                    <a:lumMod val="75000"/>
                  </a:schemeClr>
                </a:solidFill>
              </a:rPr>
              <a:t>Targets:  Families</a:t>
            </a:r>
          </a:p>
          <a:p>
            <a:r>
              <a:rPr lang="en-US" dirty="0" smtClean="0"/>
              <a:t>HCZ, Inc. operates three Single Stop sites, including one in the HCZ Project9. At these sites, residents can access free legal services, financial and credit counseling, and a Self- Sufficiency Calculator10 that helps families determine their eligibility for public benefits and then apply for them.</a:t>
            </a:r>
            <a:endParaRPr lang="en-US" b="1" dirty="0">
              <a:solidFill>
                <a:schemeClr val="accent2">
                  <a:lumMod val="75000"/>
                </a:schemeClr>
              </a:solidFill>
            </a:endParaRPr>
          </a:p>
        </p:txBody>
      </p:sp>
      <p:sp>
        <p:nvSpPr>
          <p:cNvPr id="3" name="Text Placeholder 2"/>
          <p:cNvSpPr>
            <a:spLocks noGrp="1"/>
          </p:cNvSpPr>
          <p:nvPr>
            <p:ph type="body" sz="quarter" idx="1"/>
          </p:nvPr>
        </p:nvSpPr>
        <p:spPr/>
        <p:txBody>
          <a:bodyPr/>
          <a:lstStyle/>
          <a:p>
            <a:pPr algn="ctr"/>
            <a:r>
              <a:rPr lang="en-US" dirty="0" smtClean="0">
                <a:solidFill>
                  <a:srgbClr val="00B0F0"/>
                </a:solidFill>
              </a:rPr>
              <a:t>Tax Preparation</a:t>
            </a:r>
            <a:endParaRPr lang="en-US" dirty="0">
              <a:solidFill>
                <a:srgbClr val="00B0F0"/>
              </a:solidFill>
            </a:endParaRPr>
          </a:p>
        </p:txBody>
      </p:sp>
      <p:sp>
        <p:nvSpPr>
          <p:cNvPr id="5" name="Text Placeholder 4"/>
          <p:cNvSpPr>
            <a:spLocks noGrp="1"/>
          </p:cNvSpPr>
          <p:nvPr>
            <p:ph type="body" sz="quarter" idx="3"/>
          </p:nvPr>
        </p:nvSpPr>
        <p:spPr/>
        <p:txBody>
          <a:bodyPr/>
          <a:lstStyle/>
          <a:p>
            <a:pPr algn="ctr"/>
            <a:r>
              <a:rPr lang="en-US" dirty="0" smtClean="0">
                <a:solidFill>
                  <a:srgbClr val="00B0F0"/>
                </a:solidFill>
              </a:rPr>
              <a:t>Single Stop</a:t>
            </a:r>
            <a:endParaRPr lang="en-US" dirty="0">
              <a:solidFill>
                <a:srgbClr val="00B0F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53623" y="2967335"/>
            <a:ext cx="3836756"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Gallery Walk</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1026" name="Picture 2"/>
          <p:cNvPicPr>
            <a:picLocks noChangeAspect="1" noChangeArrowheads="1"/>
          </p:cNvPicPr>
          <p:nvPr/>
        </p:nvPicPr>
        <p:blipFill>
          <a:blip r:embed="rId3" cstate="print"/>
          <a:srcRect/>
          <a:stretch>
            <a:fillRect/>
          </a:stretch>
        </p:blipFill>
        <p:spPr bwMode="auto">
          <a:xfrm>
            <a:off x="609600" y="4419600"/>
            <a:ext cx="2971800" cy="184785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562600" y="4447674"/>
            <a:ext cx="2743200" cy="1876926"/>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609600" y="533400"/>
            <a:ext cx="2971800" cy="1743075"/>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5791200" y="457200"/>
            <a:ext cx="2619375" cy="184785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B0F0"/>
                </a:solidFill>
              </a:rPr>
              <a:t>Gallery Walk Activity</a:t>
            </a:r>
            <a:endParaRPr lang="en-US" i="1" dirty="0">
              <a:solidFill>
                <a:srgbClr val="00B0F0"/>
              </a:solidFill>
            </a:endParaRPr>
          </a:p>
        </p:txBody>
      </p:sp>
      <p:sp>
        <p:nvSpPr>
          <p:cNvPr id="3" name="Content Placeholder 2"/>
          <p:cNvSpPr>
            <a:spLocks noGrp="1"/>
          </p:cNvSpPr>
          <p:nvPr>
            <p:ph sz="quarter" idx="1"/>
          </p:nvPr>
        </p:nvSpPr>
        <p:spPr/>
        <p:txBody>
          <a:bodyPr>
            <a:normAutofit lnSpcReduction="10000"/>
          </a:bodyPr>
          <a:lstStyle/>
          <a:p>
            <a:r>
              <a:rPr lang="en-US" dirty="0" smtClean="0"/>
              <a:t>Take a “Gallery Walk” to each station around the classroom.</a:t>
            </a:r>
          </a:p>
          <a:p>
            <a:r>
              <a:rPr lang="en-US" dirty="0" smtClean="0"/>
              <a:t>Posted at each station is a picture and quote of one of the five major principals of HCZ.</a:t>
            </a:r>
          </a:p>
          <a:p>
            <a:r>
              <a:rPr lang="en-US" dirty="0" smtClean="0"/>
              <a:t>Take time to view each picture/quote and reflect on it’s meaning to you.</a:t>
            </a:r>
            <a:endParaRPr lang="en-US" dirty="0"/>
          </a:p>
        </p:txBody>
      </p:sp>
      <p:sp>
        <p:nvSpPr>
          <p:cNvPr id="4" name="Content Placeholder 3"/>
          <p:cNvSpPr>
            <a:spLocks noGrp="1"/>
          </p:cNvSpPr>
          <p:nvPr>
            <p:ph sz="quarter" idx="2"/>
          </p:nvPr>
        </p:nvSpPr>
        <p:spPr/>
        <p:txBody>
          <a:bodyPr>
            <a:normAutofit lnSpcReduction="10000"/>
          </a:bodyPr>
          <a:lstStyle/>
          <a:p>
            <a:pPr algn="ctr">
              <a:buNone/>
            </a:pPr>
            <a:r>
              <a:rPr lang="en-US" b="1" dirty="0" smtClean="0">
                <a:solidFill>
                  <a:srgbClr val="00B0F0"/>
                </a:solidFill>
              </a:rPr>
              <a:t>Directions: </a:t>
            </a:r>
          </a:p>
          <a:p>
            <a:pPr algn="ctr">
              <a:buFont typeface="Arial" charset="0"/>
              <a:buChar char="•"/>
            </a:pPr>
            <a:r>
              <a:rPr lang="en-US" b="1" dirty="0" smtClean="0"/>
              <a:t>Leave behind a thought, comment, quote of our own, or personal reflection on the chart paper below each picture. </a:t>
            </a:r>
          </a:p>
          <a:p>
            <a:pPr algn="ctr">
              <a:buFont typeface="Arial" charset="0"/>
              <a:buChar char="•"/>
            </a:pPr>
            <a:endParaRPr lang="en-US" b="1" dirty="0" smtClean="0">
              <a:solidFill>
                <a:srgbClr val="00B0F0"/>
              </a:solidFill>
            </a:endParaRPr>
          </a:p>
          <a:p>
            <a:pPr algn="ctr">
              <a:buFont typeface="Arial" charset="0"/>
              <a:buChar char="•"/>
            </a:pPr>
            <a:r>
              <a:rPr lang="en-US" b="1" dirty="0" smtClean="0">
                <a:solidFill>
                  <a:srgbClr val="00B0F0"/>
                </a:solidFill>
              </a:rPr>
              <a:t>Time: 10 minutes </a:t>
            </a:r>
          </a:p>
          <a:p>
            <a:pPr algn="ctr">
              <a:buFont typeface="Arial" charset="0"/>
              <a:buChar char="•"/>
            </a:pPr>
            <a:r>
              <a:rPr lang="en-US" b="1" dirty="0" smtClean="0">
                <a:solidFill>
                  <a:srgbClr val="00B0F0"/>
                </a:solidFill>
              </a:rPr>
              <a:t>Share: 5 minutes</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Digger Deeper into Promise Academy</a:t>
            </a:r>
            <a:endParaRPr lang="en-US" dirty="0"/>
          </a:p>
        </p:txBody>
      </p:sp>
      <p:sp>
        <p:nvSpPr>
          <p:cNvPr id="3" name="Rectangle 2"/>
          <p:cNvSpPr/>
          <p:nvPr/>
        </p:nvSpPr>
        <p:spPr>
          <a:xfrm>
            <a:off x="4572000" y="1371600"/>
            <a:ext cx="2743200" cy="5262979"/>
          </a:xfrm>
          <a:prstGeom prst="rect">
            <a:avLst/>
          </a:prstGeom>
        </p:spPr>
        <p:txBody>
          <a:bodyPr wrap="square">
            <a:spAutoFit/>
          </a:bodyPr>
          <a:lstStyle/>
          <a:p>
            <a:r>
              <a:rPr lang="en-US" sz="2800" dirty="0" smtClean="0">
                <a:solidFill>
                  <a:schemeClr val="accent1">
                    <a:lumMod val="75000"/>
                  </a:schemeClr>
                </a:solidFill>
              </a:rPr>
              <a:t>Every morning begins with a recitation of the school motto, including the mantra: "We will go to college. We will succeed. This is our promise. This is our creed."</a:t>
            </a:r>
            <a:endParaRPr lang="en-US" sz="2800" dirty="0">
              <a:solidFill>
                <a:schemeClr val="accent1">
                  <a:lumMod val="75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1524000" y="1752600"/>
            <a:ext cx="1676400" cy="244891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143000" y="4419600"/>
            <a:ext cx="2352675" cy="19431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7467600" cy="46038"/>
          </a:xfrm>
        </p:spPr>
        <p:txBody>
          <a:bodyPr>
            <a:normAutofit fontScale="90000"/>
          </a:bodyPr>
          <a:lstStyle/>
          <a:p>
            <a:endParaRPr lang="en-US" dirty="0"/>
          </a:p>
        </p:txBody>
      </p:sp>
      <p:sp>
        <p:nvSpPr>
          <p:cNvPr id="3" name="Content Placeholder 2"/>
          <p:cNvSpPr>
            <a:spLocks noGrp="1"/>
          </p:cNvSpPr>
          <p:nvPr>
            <p:ph sz="quarter" idx="1"/>
          </p:nvPr>
        </p:nvSpPr>
        <p:spPr>
          <a:xfrm>
            <a:off x="457200" y="457200"/>
            <a:ext cx="7467600" cy="6016752"/>
          </a:xfrm>
        </p:spPr>
        <p:txBody>
          <a:bodyPr>
            <a:normAutofit/>
          </a:bodyPr>
          <a:lstStyle/>
          <a:p>
            <a:r>
              <a:rPr lang="en-US" sz="1400" b="1" dirty="0" smtClean="0">
                <a:solidFill>
                  <a:schemeClr val="accent3">
                    <a:lumMod val="75000"/>
                  </a:schemeClr>
                </a:solidFill>
              </a:rPr>
              <a:t>The school provides an extended school day and year, with coordinated after-school tutoring and additional Saturday classes for children struggling in math or English language arts</a:t>
            </a:r>
          </a:p>
          <a:p>
            <a:endParaRPr lang="en-US" sz="1400" b="1" dirty="0" smtClean="0">
              <a:solidFill>
                <a:schemeClr val="accent3">
                  <a:lumMod val="75000"/>
                </a:schemeClr>
              </a:solidFill>
            </a:endParaRPr>
          </a:p>
          <a:p>
            <a:r>
              <a:rPr lang="en-US" sz="1600" b="1" dirty="0" smtClean="0">
                <a:solidFill>
                  <a:schemeClr val="accent3">
                    <a:lumMod val="75000"/>
                  </a:schemeClr>
                </a:solidFill>
              </a:rPr>
              <a:t>Promise Academy I Lower School was created in 2004 in partnership with the Harlem Children's Zone and currently serves grade levels Kindergarten through Fourth.</a:t>
            </a:r>
          </a:p>
          <a:p>
            <a:r>
              <a:rPr lang="en-US" sz="1600" b="1" dirty="0" smtClean="0">
                <a:solidFill>
                  <a:schemeClr val="accent3">
                    <a:lumMod val="75000"/>
                  </a:schemeClr>
                </a:solidFill>
              </a:rPr>
              <a:t>Promise Academy I Upper Elementary School was created in 2004 in partnership with the Harlem Children's Zone and currently serves grades 5-6.</a:t>
            </a:r>
          </a:p>
          <a:p>
            <a:r>
              <a:rPr lang="en-US" sz="1600" b="1" dirty="0" smtClean="0">
                <a:solidFill>
                  <a:schemeClr val="accent3">
                    <a:lumMod val="75000"/>
                  </a:schemeClr>
                </a:solidFill>
              </a:rPr>
              <a:t>Promise Academy I Junior High School was created in 2010 in partnership with the Harlem Children's Zone and currently serves grade levels 7 and 8.</a:t>
            </a:r>
          </a:p>
          <a:p>
            <a:r>
              <a:rPr lang="en-US" sz="1600" b="1" dirty="0" smtClean="0">
                <a:solidFill>
                  <a:schemeClr val="accent3">
                    <a:lumMod val="75000"/>
                  </a:schemeClr>
                </a:solidFill>
              </a:rPr>
              <a:t>Promise Academy I High School was created in 2008 in partnership with the Harlem Children's Zone and currently serves grades 11 and 12.</a:t>
            </a:r>
          </a:p>
          <a:p>
            <a:r>
              <a:rPr lang="en-US" sz="1600" b="1" dirty="0" smtClean="0">
                <a:solidFill>
                  <a:schemeClr val="accent3">
                    <a:lumMod val="75000"/>
                  </a:schemeClr>
                </a:solidFill>
              </a:rPr>
              <a:t>Promise Academy II was created in 2005 in partnership with the Harlem Children's Zone and the Lower Elementary School currently serves grade levels K through 2.</a:t>
            </a:r>
          </a:p>
          <a:p>
            <a:r>
              <a:rPr lang="en-US" sz="1600" b="1" dirty="0" smtClean="0">
                <a:solidFill>
                  <a:schemeClr val="accent3">
                    <a:lumMod val="75000"/>
                  </a:schemeClr>
                </a:solidFill>
              </a:rPr>
              <a:t>Promise Academy II was created in 2005 in partnership with the Harlem Children's Zone and the Upper Elementary/Middle School currently serves grade levels 3 through 7.</a:t>
            </a:r>
            <a:endParaRPr lang="en-US" sz="1600" b="1" dirty="0">
              <a:solidFill>
                <a:schemeClr val="accent3">
                  <a:lumMod val="75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Enrollment Levels K-12</a:t>
            </a:r>
            <a:endParaRPr lang="en-US" dirty="0"/>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Beginning</a:t>
            </a:r>
            <a:endParaRPr lang="en-US" dirty="0"/>
          </a:p>
        </p:txBody>
      </p:sp>
      <p:sp>
        <p:nvSpPr>
          <p:cNvPr id="3" name="Content Placeholder 2"/>
          <p:cNvSpPr>
            <a:spLocks noGrp="1"/>
          </p:cNvSpPr>
          <p:nvPr>
            <p:ph sz="quarter" idx="1"/>
          </p:nvPr>
        </p:nvSpPr>
        <p:spPr/>
        <p:txBody>
          <a:bodyPr>
            <a:normAutofit/>
          </a:bodyPr>
          <a:lstStyle/>
          <a:p>
            <a:r>
              <a:rPr lang="en-US" dirty="0" smtClean="0"/>
              <a:t>HCZ began in the 1970’s as Geoffrey Canada working with young children and families. </a:t>
            </a:r>
          </a:p>
          <a:p>
            <a:r>
              <a:rPr lang="en-US" dirty="0" smtClean="0"/>
              <a:t>They first started with one block in Harlem of children that suffered from terrible circumstances- crumbling apartments, falling schools, violent crimes, health problems, etc. (1970)</a:t>
            </a:r>
          </a:p>
          <a:p>
            <a:r>
              <a:rPr lang="en-US" dirty="0" smtClean="0"/>
              <a:t>By 1990, HCZ expanded from one block to working a 24 block area. </a:t>
            </a:r>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 xmlns:p14="http://schemas.microsoft.com/office/powerpoint/2010/main" val="3438898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Students That Attend Promise Academy</a:t>
            </a:r>
            <a:endParaRPr lang="en-US" dirty="0"/>
          </a:p>
        </p:txBody>
      </p:sp>
      <p:graphicFrame>
        <p:nvGraphicFramePr>
          <p:cNvPr id="4" name="Content Placeholder 3"/>
          <p:cNvGraphicFramePr>
            <a:graphicFrameLocks noGrp="1"/>
          </p:cNvGraphicFramePr>
          <p:nvPr>
            <p:ph sz="quarter" idx="1"/>
          </p:nvPr>
        </p:nvGraphicFramePr>
        <p:xfrm>
          <a:off x="457200" y="2514600"/>
          <a:ext cx="8229600" cy="3527424"/>
        </p:xfrm>
        <a:graphic>
          <a:graphicData uri="http://schemas.openxmlformats.org/drawingml/2006/table">
            <a:tbl>
              <a:tblPr firstRow="1" bandRow="1">
                <a:tableStyleId>{5C22544A-7EE6-4342-B048-85BDC9FD1C3A}</a:tableStyleId>
              </a:tblPr>
              <a:tblGrid>
                <a:gridCol w="2057400"/>
                <a:gridCol w="2057400"/>
                <a:gridCol w="2057400"/>
                <a:gridCol w="2057400"/>
              </a:tblGrid>
              <a:tr h="1116722">
                <a:tc>
                  <a:txBody>
                    <a:bodyPr/>
                    <a:lstStyle/>
                    <a:p>
                      <a:r>
                        <a:rPr lang="en-US" dirty="0" smtClean="0"/>
                        <a:t>Race/Ethnic Origin</a:t>
                      </a:r>
                      <a:endParaRPr lang="en-US" dirty="0"/>
                    </a:p>
                  </a:txBody>
                  <a:tcPr/>
                </a:tc>
                <a:tc>
                  <a:txBody>
                    <a:bodyPr/>
                    <a:lstStyle/>
                    <a:p>
                      <a:r>
                        <a:rPr lang="en-US" dirty="0" smtClean="0"/>
                        <a:t>2007-2008</a:t>
                      </a:r>
                      <a:endParaRPr lang="en-US" dirty="0"/>
                    </a:p>
                  </a:txBody>
                  <a:tcPr/>
                </a:tc>
                <a:tc>
                  <a:txBody>
                    <a:bodyPr/>
                    <a:lstStyle/>
                    <a:p>
                      <a:r>
                        <a:rPr lang="en-US" dirty="0" smtClean="0"/>
                        <a:t>2008-2009</a:t>
                      </a:r>
                      <a:endParaRPr lang="en-US" dirty="0"/>
                    </a:p>
                  </a:txBody>
                  <a:tcPr/>
                </a:tc>
                <a:tc>
                  <a:txBody>
                    <a:bodyPr/>
                    <a:lstStyle/>
                    <a:p>
                      <a:r>
                        <a:rPr lang="en-US" dirty="0" smtClean="0"/>
                        <a:t>2009-2010</a:t>
                      </a:r>
                      <a:endParaRPr lang="en-US" dirty="0"/>
                    </a:p>
                  </a:txBody>
                  <a:tcPr/>
                </a:tc>
              </a:tr>
              <a:tr h="1116722">
                <a:tc>
                  <a:txBody>
                    <a:bodyPr/>
                    <a:lstStyle/>
                    <a:p>
                      <a:pPr algn="ctr"/>
                      <a:r>
                        <a:rPr lang="en-US" dirty="0" smtClean="0"/>
                        <a:t>Black/African American</a:t>
                      </a:r>
                      <a:endParaRPr lang="en-US" dirty="0"/>
                    </a:p>
                  </a:txBody>
                  <a:tcPr/>
                </a:tc>
                <a:tc>
                  <a:txBody>
                    <a:bodyPr/>
                    <a:lstStyle/>
                    <a:p>
                      <a:pPr algn="ctr"/>
                      <a:r>
                        <a:rPr lang="en-US" dirty="0" smtClean="0"/>
                        <a:t>91%</a:t>
                      </a:r>
                      <a:endParaRPr lang="en-US" dirty="0"/>
                    </a:p>
                  </a:txBody>
                  <a:tcPr/>
                </a:tc>
                <a:tc>
                  <a:txBody>
                    <a:bodyPr/>
                    <a:lstStyle/>
                    <a:p>
                      <a:pPr algn="ctr"/>
                      <a:r>
                        <a:rPr lang="en-US" dirty="0" smtClean="0"/>
                        <a:t>90%</a:t>
                      </a:r>
                      <a:endParaRPr lang="en-US" dirty="0"/>
                    </a:p>
                  </a:txBody>
                  <a:tcPr/>
                </a:tc>
                <a:tc>
                  <a:txBody>
                    <a:bodyPr/>
                    <a:lstStyle/>
                    <a:p>
                      <a:pPr algn="ctr"/>
                      <a:r>
                        <a:rPr lang="en-US" dirty="0" smtClean="0"/>
                        <a:t>87%</a:t>
                      </a:r>
                      <a:endParaRPr lang="en-US" dirty="0"/>
                    </a:p>
                  </a:txBody>
                  <a:tcPr/>
                </a:tc>
              </a:tr>
              <a:tr h="646990">
                <a:tc>
                  <a:txBody>
                    <a:bodyPr/>
                    <a:lstStyle/>
                    <a:p>
                      <a:pPr algn="ctr"/>
                      <a:r>
                        <a:rPr lang="en-US" dirty="0" smtClean="0"/>
                        <a:t>Hispanic</a:t>
                      </a:r>
                      <a:endParaRPr lang="en-US" dirty="0"/>
                    </a:p>
                  </a:txBody>
                  <a:tcPr/>
                </a:tc>
                <a:tc>
                  <a:txBody>
                    <a:bodyPr/>
                    <a:lstStyle/>
                    <a:p>
                      <a:pPr algn="ctr"/>
                      <a:r>
                        <a:rPr lang="en-US" dirty="0" smtClean="0"/>
                        <a:t>9%</a:t>
                      </a:r>
                      <a:endParaRPr lang="en-US" dirty="0"/>
                    </a:p>
                  </a:txBody>
                  <a:tcPr/>
                </a:tc>
                <a:tc>
                  <a:txBody>
                    <a:bodyPr/>
                    <a:lstStyle/>
                    <a:p>
                      <a:pPr algn="ctr"/>
                      <a:r>
                        <a:rPr lang="en-US" dirty="0" smtClean="0"/>
                        <a:t>8%</a:t>
                      </a:r>
                      <a:endParaRPr lang="en-US" dirty="0"/>
                    </a:p>
                  </a:txBody>
                  <a:tcPr/>
                </a:tc>
                <a:tc>
                  <a:txBody>
                    <a:bodyPr/>
                    <a:lstStyle/>
                    <a:p>
                      <a:pPr algn="ctr"/>
                      <a:r>
                        <a:rPr lang="en-US" dirty="0" smtClean="0"/>
                        <a:t>9%</a:t>
                      </a:r>
                      <a:endParaRPr lang="en-US" dirty="0"/>
                    </a:p>
                  </a:txBody>
                  <a:tcPr/>
                </a:tc>
              </a:tr>
              <a:tr h="646990">
                <a:tc>
                  <a:txBody>
                    <a:bodyPr/>
                    <a:lstStyle/>
                    <a:p>
                      <a:pPr algn="ctr"/>
                      <a:r>
                        <a:rPr lang="en-US" dirty="0" smtClean="0"/>
                        <a:t>Other</a:t>
                      </a:r>
                      <a:endParaRPr lang="en-US" dirty="0"/>
                    </a:p>
                  </a:txBody>
                  <a:tcPr/>
                </a:tc>
                <a:tc>
                  <a:txBody>
                    <a:bodyPr/>
                    <a:lstStyle/>
                    <a:p>
                      <a:pPr algn="ctr"/>
                      <a:r>
                        <a:rPr lang="en-US" dirty="0" smtClean="0"/>
                        <a:t>0%</a:t>
                      </a:r>
                      <a:endParaRPr lang="en-US" dirty="0"/>
                    </a:p>
                  </a:txBody>
                  <a:tcPr/>
                </a:tc>
                <a:tc>
                  <a:txBody>
                    <a:bodyPr/>
                    <a:lstStyle/>
                    <a:p>
                      <a:pPr algn="ctr"/>
                      <a:r>
                        <a:rPr lang="en-US" dirty="0" smtClean="0"/>
                        <a:t>2%</a:t>
                      </a:r>
                      <a:endParaRPr lang="en-US" dirty="0"/>
                    </a:p>
                  </a:txBody>
                  <a:tcPr/>
                </a:tc>
                <a:tc>
                  <a:txBody>
                    <a:bodyPr/>
                    <a:lstStyle/>
                    <a:p>
                      <a:pPr algn="ctr"/>
                      <a:r>
                        <a:rPr lang="en-US" dirty="0" smtClean="0"/>
                        <a:t>4%</a:t>
                      </a:r>
                      <a:endParaRPr lang="en-US" dirty="0"/>
                    </a:p>
                  </a:txBody>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Eligibility For Free Lunch </a:t>
            </a:r>
            <a:endParaRPr lang="en-US" dirty="0"/>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Attendance Rate of Students </a:t>
            </a:r>
            <a:endParaRPr lang="en-US" dirty="0"/>
          </a:p>
        </p:txBody>
      </p:sp>
      <p:graphicFrame>
        <p:nvGraphicFramePr>
          <p:cNvPr id="4" name="Content Placeholder 3"/>
          <p:cNvGraphicFramePr>
            <a:graphicFrameLocks noGrp="1"/>
          </p:cNvGraphicFramePr>
          <p:nvPr>
            <p:ph sz="quarter" idx="1"/>
          </p:nvPr>
        </p:nvGraphicFramePr>
        <p:xfrm>
          <a:off x="457200" y="2667000"/>
          <a:ext cx="8305800" cy="1524000"/>
        </p:xfrm>
        <a:graphic>
          <a:graphicData uri="http://schemas.openxmlformats.org/drawingml/2006/table">
            <a:tbl>
              <a:tblPr firstRow="1" bandRow="1">
                <a:tableStyleId>{5C22544A-7EE6-4342-B048-85BDC9FD1C3A}</a:tableStyleId>
              </a:tblPr>
              <a:tblGrid>
                <a:gridCol w="2768600"/>
                <a:gridCol w="2768600"/>
                <a:gridCol w="2768600"/>
              </a:tblGrid>
              <a:tr h="631827">
                <a:tc>
                  <a:txBody>
                    <a:bodyPr/>
                    <a:lstStyle/>
                    <a:p>
                      <a:pPr algn="ctr"/>
                      <a:r>
                        <a:rPr lang="en-US" dirty="0" smtClean="0"/>
                        <a:t>2006-2007</a:t>
                      </a:r>
                      <a:endParaRPr lang="en-US" dirty="0"/>
                    </a:p>
                  </a:txBody>
                  <a:tcPr/>
                </a:tc>
                <a:tc>
                  <a:txBody>
                    <a:bodyPr/>
                    <a:lstStyle/>
                    <a:p>
                      <a:pPr algn="ctr"/>
                      <a:r>
                        <a:rPr lang="en-US" dirty="0" smtClean="0"/>
                        <a:t>2007-2008</a:t>
                      </a:r>
                      <a:endParaRPr lang="en-US" dirty="0"/>
                    </a:p>
                  </a:txBody>
                  <a:tcPr/>
                </a:tc>
                <a:tc>
                  <a:txBody>
                    <a:bodyPr/>
                    <a:lstStyle/>
                    <a:p>
                      <a:pPr algn="ctr"/>
                      <a:r>
                        <a:rPr lang="en-US" dirty="0" smtClean="0"/>
                        <a:t>2008-2009</a:t>
                      </a:r>
                      <a:endParaRPr lang="en-US" dirty="0"/>
                    </a:p>
                  </a:txBody>
                  <a:tcPr/>
                </a:tc>
              </a:tr>
              <a:tr h="892173">
                <a:tc>
                  <a:txBody>
                    <a:bodyPr/>
                    <a:lstStyle/>
                    <a:p>
                      <a:pPr algn="ctr"/>
                      <a:r>
                        <a:rPr lang="en-US" dirty="0" smtClean="0"/>
                        <a:t>90%</a:t>
                      </a:r>
                      <a:endParaRPr lang="en-US" dirty="0"/>
                    </a:p>
                  </a:txBody>
                  <a:tcPr/>
                </a:tc>
                <a:tc>
                  <a:txBody>
                    <a:bodyPr/>
                    <a:lstStyle/>
                    <a:p>
                      <a:pPr algn="ctr"/>
                      <a:r>
                        <a:rPr lang="en-US" dirty="0" smtClean="0"/>
                        <a:t>95%</a:t>
                      </a:r>
                      <a:endParaRPr lang="en-US" dirty="0"/>
                    </a:p>
                  </a:txBody>
                  <a:tcPr/>
                </a:tc>
                <a:tc>
                  <a:txBody>
                    <a:bodyPr/>
                    <a:lstStyle/>
                    <a:p>
                      <a:pPr algn="ctr"/>
                      <a:r>
                        <a:rPr lang="en-US" dirty="0" smtClean="0"/>
                        <a:t>94%</a:t>
                      </a:r>
                      <a:endParaRPr lang="en-US" dirty="0"/>
                    </a:p>
                  </a:txBody>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b="1" dirty="0" smtClean="0">
                <a:ln>
                  <a:noFill/>
                </a:ln>
                <a:solidFill>
                  <a:schemeClr val="accent1">
                    <a:lumMod val="75000"/>
                  </a:schemeClr>
                </a:solidFill>
                <a:effectLst/>
                <a:latin typeface="Arial" charset="0"/>
                <a:cs typeface="Arial" charset="0"/>
              </a:rPr>
              <a:t>Grade 3 - % of students at or above proficiency</a:t>
            </a:r>
            <a:r>
              <a:rPr lang="en-US" sz="4400" b="1" dirty="0" smtClean="0">
                <a:ln>
                  <a:noFill/>
                </a:ln>
                <a:solidFill>
                  <a:schemeClr val="tx1"/>
                </a:solidFill>
                <a:effectLst/>
                <a:latin typeface="Arial" charset="0"/>
                <a:cs typeface="Arial" charset="0"/>
              </a:rPr>
              <a:t/>
            </a:r>
            <a:br>
              <a:rPr lang="en-US" sz="4400" b="1" dirty="0" smtClean="0">
                <a:ln>
                  <a:noFill/>
                </a:ln>
                <a:solidFill>
                  <a:schemeClr val="tx1"/>
                </a:solidFill>
                <a:effectLst/>
                <a:latin typeface="Arial" charset="0"/>
                <a:cs typeface="Arial" charset="0"/>
              </a:rPr>
            </a:br>
            <a:endParaRPr lang="en-US" dirty="0"/>
          </a:p>
        </p:txBody>
      </p:sp>
      <p:graphicFrame>
        <p:nvGraphicFramePr>
          <p:cNvPr id="6" name="Table 5"/>
          <p:cNvGraphicFramePr>
            <a:graphicFrameLocks noGrp="1"/>
          </p:cNvGraphicFramePr>
          <p:nvPr/>
        </p:nvGraphicFramePr>
        <p:xfrm>
          <a:off x="1905000" y="1600197"/>
          <a:ext cx="5791200" cy="4648206"/>
        </p:xfrm>
        <a:graphic>
          <a:graphicData uri="http://schemas.openxmlformats.org/drawingml/2006/table">
            <a:tbl>
              <a:tblPr>
                <a:tableStyleId>{35758FB7-9AC5-4552-8A53-C91805E547FA}</a:tableStyleId>
              </a:tblPr>
              <a:tblGrid>
                <a:gridCol w="1930400"/>
                <a:gridCol w="1930400"/>
                <a:gridCol w="1930400"/>
              </a:tblGrid>
              <a:tr h="1032934">
                <a:tc>
                  <a:txBody>
                    <a:bodyPr/>
                    <a:lstStyle/>
                    <a:p>
                      <a:r>
                        <a:rPr lang="en-US" sz="1600" dirty="0"/>
                        <a:t>English Language Arts Test</a:t>
                      </a:r>
                    </a:p>
                  </a:txBody>
                  <a:tcPr marL="81280" marR="81280" marT="40640" marB="40640" anchor="ctr"/>
                </a:tc>
                <a:tc>
                  <a:txBody>
                    <a:bodyPr/>
                    <a:lstStyle/>
                    <a:p>
                      <a:r>
                        <a:rPr lang="en-US" sz="1600" dirty="0" smtClean="0"/>
                        <a:t>Promise</a:t>
                      </a:r>
                      <a:r>
                        <a:rPr lang="en-US" sz="1600" baseline="0" dirty="0" smtClean="0"/>
                        <a:t> Academy </a:t>
                      </a:r>
                      <a:endParaRPr lang="en-US" sz="1600" dirty="0"/>
                    </a:p>
                  </a:txBody>
                  <a:tcPr marL="81280" marR="81280" marT="40640" marB="40640"/>
                </a:tc>
                <a:tc>
                  <a:txBody>
                    <a:bodyPr/>
                    <a:lstStyle/>
                    <a:p>
                      <a:r>
                        <a:rPr lang="en-US" sz="1600" dirty="0" smtClean="0"/>
                        <a:t>State</a:t>
                      </a:r>
                      <a:endParaRPr lang="en-US" sz="1600" dirty="0"/>
                    </a:p>
                  </a:txBody>
                  <a:tcPr marL="81280" marR="81280" marT="40640" marB="40640"/>
                </a:tc>
              </a:tr>
              <a:tr h="413174">
                <a:tc>
                  <a:txBody>
                    <a:bodyPr/>
                    <a:lstStyle/>
                    <a:p>
                      <a:r>
                        <a:rPr lang="en-US" sz="1600"/>
                        <a:t>2010</a:t>
                      </a:r>
                    </a:p>
                  </a:txBody>
                  <a:tcPr marL="81280" marR="81280" marT="40640" marB="40640" anchor="ctr"/>
                </a:tc>
                <a:tc>
                  <a:txBody>
                    <a:bodyPr/>
                    <a:lstStyle/>
                    <a:p>
                      <a:r>
                        <a:rPr lang="en-US" sz="1600" dirty="0"/>
                        <a:t>52.7%</a:t>
                      </a:r>
                    </a:p>
                  </a:txBody>
                  <a:tcPr marL="81280" marR="81280" marT="40640" marB="40640" anchor="ctr"/>
                </a:tc>
                <a:tc>
                  <a:txBody>
                    <a:bodyPr/>
                    <a:lstStyle/>
                    <a:p>
                      <a:r>
                        <a:rPr lang="en-US" sz="1600"/>
                        <a:t>54.7%</a:t>
                      </a:r>
                    </a:p>
                  </a:txBody>
                  <a:tcPr marL="81280" marR="81280" marT="40640" marB="40640" anchor="ctr"/>
                </a:tc>
              </a:tr>
              <a:tr h="413174">
                <a:tc>
                  <a:txBody>
                    <a:bodyPr/>
                    <a:lstStyle/>
                    <a:p>
                      <a:r>
                        <a:rPr lang="en-US" sz="1600"/>
                        <a:t>2009</a:t>
                      </a:r>
                    </a:p>
                  </a:txBody>
                  <a:tcPr marL="81280" marR="81280" marT="40640" marB="40640" anchor="ctr"/>
                </a:tc>
                <a:tc>
                  <a:txBody>
                    <a:bodyPr/>
                    <a:lstStyle/>
                    <a:p>
                      <a:r>
                        <a:rPr lang="en-US" sz="1600"/>
                        <a:t>93.5%</a:t>
                      </a:r>
                    </a:p>
                  </a:txBody>
                  <a:tcPr marL="81280" marR="81280" marT="40640" marB="40640" anchor="ctr"/>
                </a:tc>
                <a:tc>
                  <a:txBody>
                    <a:bodyPr/>
                    <a:lstStyle/>
                    <a:p>
                      <a:r>
                        <a:rPr lang="en-US" sz="1600"/>
                        <a:t>75.8%</a:t>
                      </a:r>
                    </a:p>
                  </a:txBody>
                  <a:tcPr marL="81280" marR="81280" marT="40640" marB="40640" anchor="ctr"/>
                </a:tc>
              </a:tr>
              <a:tr h="413174">
                <a:tc>
                  <a:txBody>
                    <a:bodyPr/>
                    <a:lstStyle/>
                    <a:p>
                      <a:r>
                        <a:rPr lang="en-US" sz="1600"/>
                        <a:t>2008</a:t>
                      </a:r>
                    </a:p>
                  </a:txBody>
                  <a:tcPr marL="81280" marR="81280" marT="40640" marB="40640" anchor="ctr"/>
                </a:tc>
                <a:tc>
                  <a:txBody>
                    <a:bodyPr/>
                    <a:lstStyle/>
                    <a:p>
                      <a:r>
                        <a:rPr lang="en-US" sz="1600"/>
                        <a:t>68.3%</a:t>
                      </a:r>
                    </a:p>
                  </a:txBody>
                  <a:tcPr marL="81280" marR="81280" marT="40640" marB="40640" anchor="ctr"/>
                </a:tc>
                <a:tc>
                  <a:txBody>
                    <a:bodyPr/>
                    <a:lstStyle/>
                    <a:p>
                      <a:r>
                        <a:rPr lang="en-US" sz="1600"/>
                        <a:t>70.1%</a:t>
                      </a:r>
                    </a:p>
                  </a:txBody>
                  <a:tcPr marL="81280" marR="81280" marT="40640" marB="40640" anchor="ctr"/>
                </a:tc>
              </a:tr>
              <a:tr h="413174">
                <a:tc gridSpan="3">
                  <a:txBody>
                    <a:bodyPr/>
                    <a:lstStyle/>
                    <a:p>
                      <a:r>
                        <a:rPr lang="en-US" sz="1600" dirty="0"/>
                        <a:t> </a:t>
                      </a:r>
                    </a:p>
                  </a:txBody>
                  <a:tcPr marL="81280" marR="81280" marT="40640" marB="40640" anchor="ctr"/>
                </a:tc>
                <a:tc hMerge="1">
                  <a:txBody>
                    <a:bodyPr/>
                    <a:lstStyle/>
                    <a:p>
                      <a:endParaRPr lang="en-US"/>
                    </a:p>
                  </a:txBody>
                  <a:tcPr/>
                </a:tc>
                <a:tc hMerge="1">
                  <a:txBody>
                    <a:bodyPr/>
                    <a:lstStyle/>
                    <a:p>
                      <a:endParaRPr lang="en-US"/>
                    </a:p>
                  </a:txBody>
                  <a:tcPr/>
                </a:tc>
              </a:tr>
              <a:tr h="723054">
                <a:tc>
                  <a:txBody>
                    <a:bodyPr/>
                    <a:lstStyle/>
                    <a:p>
                      <a:r>
                        <a:rPr lang="en-US" sz="1600"/>
                        <a:t>Math Test</a:t>
                      </a:r>
                    </a:p>
                  </a:txBody>
                  <a:tcPr marL="81280" marR="81280" marT="40640" marB="40640" anchor="ctr"/>
                </a:tc>
                <a:tc>
                  <a:txBody>
                    <a:bodyPr/>
                    <a:lstStyle/>
                    <a:p>
                      <a:r>
                        <a:rPr lang="en-US" sz="1600" dirty="0" smtClean="0"/>
                        <a:t>Promise Academy</a:t>
                      </a:r>
                      <a:endParaRPr lang="en-US" sz="1600" dirty="0"/>
                    </a:p>
                  </a:txBody>
                  <a:tcPr marL="81280" marR="81280" marT="40640" marB="40640"/>
                </a:tc>
                <a:tc>
                  <a:txBody>
                    <a:bodyPr/>
                    <a:lstStyle/>
                    <a:p>
                      <a:r>
                        <a:rPr lang="en-US" sz="1600" dirty="0" smtClean="0"/>
                        <a:t>State</a:t>
                      </a:r>
                      <a:endParaRPr lang="en-US" sz="1600" dirty="0"/>
                    </a:p>
                  </a:txBody>
                  <a:tcPr marL="81280" marR="81280" marT="40640" marB="40640"/>
                </a:tc>
              </a:tr>
              <a:tr h="413174">
                <a:tc>
                  <a:txBody>
                    <a:bodyPr/>
                    <a:lstStyle/>
                    <a:p>
                      <a:r>
                        <a:rPr lang="en-US" sz="1600"/>
                        <a:t>2010</a:t>
                      </a:r>
                    </a:p>
                  </a:txBody>
                  <a:tcPr marL="81280" marR="81280" marT="40640" marB="40640" anchor="ctr"/>
                </a:tc>
                <a:tc>
                  <a:txBody>
                    <a:bodyPr/>
                    <a:lstStyle/>
                    <a:p>
                      <a:r>
                        <a:rPr lang="en-US" sz="1600"/>
                        <a:t>55.9%</a:t>
                      </a:r>
                    </a:p>
                  </a:txBody>
                  <a:tcPr marL="81280" marR="81280" marT="40640" marB="40640" anchor="ctr"/>
                </a:tc>
                <a:tc>
                  <a:txBody>
                    <a:bodyPr/>
                    <a:lstStyle/>
                    <a:p>
                      <a:r>
                        <a:rPr lang="en-US" sz="1600"/>
                        <a:t>59.1%</a:t>
                      </a:r>
                    </a:p>
                  </a:txBody>
                  <a:tcPr marL="81280" marR="81280" marT="40640" marB="40640" anchor="ctr"/>
                </a:tc>
              </a:tr>
              <a:tr h="413174">
                <a:tc>
                  <a:txBody>
                    <a:bodyPr/>
                    <a:lstStyle/>
                    <a:p>
                      <a:r>
                        <a:rPr lang="en-US" sz="1600"/>
                        <a:t>2009</a:t>
                      </a:r>
                    </a:p>
                  </a:txBody>
                  <a:tcPr marL="81280" marR="81280" marT="40640" marB="40640" anchor="ctr"/>
                </a:tc>
                <a:tc>
                  <a:txBody>
                    <a:bodyPr/>
                    <a:lstStyle/>
                    <a:p>
                      <a:r>
                        <a:rPr lang="en-US" sz="1600"/>
                        <a:t>100.0%</a:t>
                      </a:r>
                    </a:p>
                  </a:txBody>
                  <a:tcPr marL="81280" marR="81280" marT="40640" marB="40640" anchor="ctr"/>
                </a:tc>
                <a:tc>
                  <a:txBody>
                    <a:bodyPr/>
                    <a:lstStyle/>
                    <a:p>
                      <a:r>
                        <a:rPr lang="en-US" sz="1600"/>
                        <a:t>92.9%</a:t>
                      </a:r>
                    </a:p>
                  </a:txBody>
                  <a:tcPr marL="81280" marR="81280" marT="40640" marB="40640" anchor="ctr"/>
                </a:tc>
              </a:tr>
              <a:tr h="413174">
                <a:tc>
                  <a:txBody>
                    <a:bodyPr/>
                    <a:lstStyle/>
                    <a:p>
                      <a:r>
                        <a:rPr lang="en-US" sz="1600"/>
                        <a:t>2008</a:t>
                      </a:r>
                    </a:p>
                  </a:txBody>
                  <a:tcPr marL="81280" marR="81280" marT="40640" marB="40640" anchor="ctr"/>
                </a:tc>
                <a:tc>
                  <a:txBody>
                    <a:bodyPr/>
                    <a:lstStyle/>
                    <a:p>
                      <a:r>
                        <a:rPr lang="en-US" sz="1600"/>
                        <a:t>96.5%</a:t>
                      </a:r>
                    </a:p>
                  </a:txBody>
                  <a:tcPr marL="81280" marR="81280" marT="40640" marB="40640" anchor="ctr"/>
                </a:tc>
                <a:tc>
                  <a:txBody>
                    <a:bodyPr/>
                    <a:lstStyle/>
                    <a:p>
                      <a:r>
                        <a:rPr lang="en-US" sz="1600" dirty="0"/>
                        <a:t>89.9%</a:t>
                      </a:r>
                    </a:p>
                  </a:txBody>
                  <a:tcPr marL="81280" marR="81280" marT="40640" marB="40640" anchor="ct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ln>
                  <a:noFill/>
                </a:ln>
                <a:solidFill>
                  <a:schemeClr val="accent1">
                    <a:lumMod val="75000"/>
                  </a:schemeClr>
                </a:solidFill>
                <a:effectLst/>
                <a:latin typeface="Arial" charset="0"/>
                <a:cs typeface="Arial" charset="0"/>
              </a:rPr>
              <a:t>Grade 4 - % of students at or above proficiency</a:t>
            </a:r>
            <a:endParaRPr lang="en-US" dirty="0">
              <a:solidFill>
                <a:schemeClr val="accent1">
                  <a:lumMod val="75000"/>
                </a:schemeClr>
              </a:solidFill>
            </a:endParaRPr>
          </a:p>
        </p:txBody>
      </p:sp>
      <p:graphicFrame>
        <p:nvGraphicFramePr>
          <p:cNvPr id="3" name="Table 2"/>
          <p:cNvGraphicFramePr>
            <a:graphicFrameLocks noGrp="1"/>
          </p:cNvGraphicFramePr>
          <p:nvPr/>
        </p:nvGraphicFramePr>
        <p:xfrm>
          <a:off x="1752600" y="2133600"/>
          <a:ext cx="5791200" cy="4297680"/>
        </p:xfrm>
        <a:graphic>
          <a:graphicData uri="http://schemas.openxmlformats.org/drawingml/2006/table">
            <a:tbl>
              <a:tblPr>
                <a:tableStyleId>{35758FB7-9AC5-4552-8A53-C91805E547FA}</a:tableStyleId>
              </a:tblPr>
              <a:tblGrid>
                <a:gridCol w="1930400"/>
                <a:gridCol w="1930400"/>
                <a:gridCol w="1930400"/>
              </a:tblGrid>
              <a:tr h="624191">
                <a:tc gridSpan="3">
                  <a:txBody>
                    <a:bodyPr/>
                    <a:lstStyle/>
                    <a:p>
                      <a:r>
                        <a:rPr lang="en-US" dirty="0"/>
                        <a:t>English </a:t>
                      </a:r>
                      <a:r>
                        <a:rPr lang="en-US" baseline="0" dirty="0" smtClean="0"/>
                        <a:t>           Promise             State</a:t>
                      </a:r>
                    </a:p>
                    <a:p>
                      <a:r>
                        <a:rPr lang="en-US" baseline="0" dirty="0" smtClean="0"/>
                        <a:t>                        Academy</a:t>
                      </a:r>
                      <a:endParaRPr lang="en-US" dirty="0"/>
                    </a:p>
                  </a:txBody>
                  <a:tcPr anchor="ctr"/>
                </a:tc>
                <a:tc hMerge="1">
                  <a:txBody>
                    <a:bodyPr/>
                    <a:lstStyle/>
                    <a:p>
                      <a:endParaRPr lang="en-US"/>
                    </a:p>
                  </a:txBody>
                  <a:tcPr/>
                </a:tc>
                <a:tc hMerge="1">
                  <a:txBody>
                    <a:bodyPr/>
                    <a:lstStyle/>
                    <a:p>
                      <a:endParaRPr lang="en-US"/>
                    </a:p>
                  </a:txBody>
                  <a:tcPr/>
                </a:tc>
              </a:tr>
              <a:tr h="356681">
                <a:tc>
                  <a:txBody>
                    <a:bodyPr/>
                    <a:lstStyle/>
                    <a:p>
                      <a:r>
                        <a:rPr lang="en-US"/>
                        <a:t>2010</a:t>
                      </a:r>
                    </a:p>
                  </a:txBody>
                  <a:tcPr anchor="ctr"/>
                </a:tc>
                <a:tc>
                  <a:txBody>
                    <a:bodyPr/>
                    <a:lstStyle/>
                    <a:p>
                      <a:r>
                        <a:rPr lang="en-US"/>
                        <a:t>40.0%</a:t>
                      </a:r>
                    </a:p>
                  </a:txBody>
                  <a:tcPr anchor="ctr"/>
                </a:tc>
                <a:tc>
                  <a:txBody>
                    <a:bodyPr/>
                    <a:lstStyle/>
                    <a:p>
                      <a:r>
                        <a:rPr lang="en-US"/>
                        <a:t>56.7%</a:t>
                      </a:r>
                    </a:p>
                  </a:txBody>
                  <a:tcPr anchor="ctr"/>
                </a:tc>
              </a:tr>
              <a:tr h="356681">
                <a:tc>
                  <a:txBody>
                    <a:bodyPr/>
                    <a:lstStyle/>
                    <a:p>
                      <a:r>
                        <a:rPr lang="en-US" dirty="0"/>
                        <a:t>2009</a:t>
                      </a:r>
                    </a:p>
                  </a:txBody>
                  <a:tcPr anchor="ctr"/>
                </a:tc>
                <a:tc>
                  <a:txBody>
                    <a:bodyPr/>
                    <a:lstStyle/>
                    <a:p>
                      <a:r>
                        <a:rPr lang="en-US"/>
                        <a:t>77.1%</a:t>
                      </a:r>
                    </a:p>
                  </a:txBody>
                  <a:tcPr anchor="ctr"/>
                </a:tc>
                <a:tc>
                  <a:txBody>
                    <a:bodyPr/>
                    <a:lstStyle/>
                    <a:p>
                      <a:r>
                        <a:rPr lang="en-US"/>
                        <a:t>76.9%</a:t>
                      </a:r>
                    </a:p>
                  </a:txBody>
                  <a:tcPr anchor="ctr"/>
                </a:tc>
              </a:tr>
              <a:tr h="356681">
                <a:tc>
                  <a:txBody>
                    <a:bodyPr/>
                    <a:lstStyle/>
                    <a:p>
                      <a:r>
                        <a:rPr lang="en-US"/>
                        <a:t> </a:t>
                      </a:r>
                    </a:p>
                  </a:txBody>
                  <a:tcPr anchor="ctr"/>
                </a:tc>
                <a:tc>
                  <a:txBody>
                    <a:bodyPr/>
                    <a:lstStyle/>
                    <a:p>
                      <a:endParaRPr lang="en-US"/>
                    </a:p>
                  </a:txBody>
                  <a:tcPr anchor="ctr"/>
                </a:tc>
                <a:tc>
                  <a:txBody>
                    <a:bodyPr/>
                    <a:lstStyle/>
                    <a:p>
                      <a:endParaRPr lang="en-US"/>
                    </a:p>
                  </a:txBody>
                  <a:tcPr anchor="ctr"/>
                </a:tc>
              </a:tr>
              <a:tr h="356681">
                <a:tc gridSpan="3">
                  <a:txBody>
                    <a:bodyPr/>
                    <a:lstStyle/>
                    <a:p>
                      <a:r>
                        <a:rPr lang="en-US" dirty="0"/>
                        <a:t>Math Test</a:t>
                      </a:r>
                    </a:p>
                  </a:txBody>
                  <a:tcPr anchor="ctr"/>
                </a:tc>
                <a:tc hMerge="1">
                  <a:txBody>
                    <a:bodyPr/>
                    <a:lstStyle/>
                    <a:p>
                      <a:endParaRPr lang="en-US"/>
                    </a:p>
                  </a:txBody>
                  <a:tcPr/>
                </a:tc>
                <a:tc hMerge="1">
                  <a:txBody>
                    <a:bodyPr/>
                    <a:lstStyle/>
                    <a:p>
                      <a:endParaRPr lang="en-US"/>
                    </a:p>
                  </a:txBody>
                  <a:tcPr/>
                </a:tc>
              </a:tr>
              <a:tr h="356681">
                <a:tc>
                  <a:txBody>
                    <a:bodyPr/>
                    <a:lstStyle/>
                    <a:p>
                      <a:r>
                        <a:rPr lang="en-US"/>
                        <a:t>2010</a:t>
                      </a:r>
                    </a:p>
                  </a:txBody>
                  <a:tcPr anchor="ctr"/>
                </a:tc>
                <a:tc>
                  <a:txBody>
                    <a:bodyPr/>
                    <a:lstStyle/>
                    <a:p>
                      <a:r>
                        <a:rPr lang="en-US"/>
                        <a:t>64.2%</a:t>
                      </a:r>
                    </a:p>
                  </a:txBody>
                  <a:tcPr anchor="ctr"/>
                </a:tc>
                <a:tc>
                  <a:txBody>
                    <a:bodyPr/>
                    <a:lstStyle/>
                    <a:p>
                      <a:r>
                        <a:rPr lang="en-US"/>
                        <a:t>63.8%</a:t>
                      </a:r>
                    </a:p>
                  </a:txBody>
                  <a:tcPr anchor="ctr"/>
                </a:tc>
              </a:tr>
              <a:tr h="356681">
                <a:tc>
                  <a:txBody>
                    <a:bodyPr/>
                    <a:lstStyle/>
                    <a:p>
                      <a:r>
                        <a:rPr lang="en-US"/>
                        <a:t>2009</a:t>
                      </a:r>
                    </a:p>
                  </a:txBody>
                  <a:tcPr anchor="ctr"/>
                </a:tc>
                <a:tc>
                  <a:txBody>
                    <a:bodyPr/>
                    <a:lstStyle/>
                    <a:p>
                      <a:r>
                        <a:rPr lang="en-US"/>
                        <a:t>92.8%</a:t>
                      </a:r>
                    </a:p>
                  </a:txBody>
                  <a:tcPr anchor="ctr"/>
                </a:tc>
                <a:tc>
                  <a:txBody>
                    <a:bodyPr/>
                    <a:lstStyle/>
                    <a:p>
                      <a:r>
                        <a:rPr lang="en-US"/>
                        <a:t>87.2%</a:t>
                      </a:r>
                    </a:p>
                  </a:txBody>
                  <a:tcPr anchor="ctr"/>
                </a:tc>
              </a:tr>
              <a:tr h="356681">
                <a:tc>
                  <a:txBody>
                    <a:bodyPr/>
                    <a:lstStyle/>
                    <a:p>
                      <a:r>
                        <a:rPr lang="en-US"/>
                        <a:t> </a:t>
                      </a:r>
                    </a:p>
                  </a:txBody>
                  <a:tcPr anchor="ctr"/>
                </a:tc>
                <a:tc>
                  <a:txBody>
                    <a:bodyPr/>
                    <a:lstStyle/>
                    <a:p>
                      <a:endParaRPr lang="en-US"/>
                    </a:p>
                  </a:txBody>
                  <a:tcPr anchor="ctr"/>
                </a:tc>
                <a:tc>
                  <a:txBody>
                    <a:bodyPr/>
                    <a:lstStyle/>
                    <a:p>
                      <a:endParaRPr lang="en-US"/>
                    </a:p>
                  </a:txBody>
                  <a:tcPr anchor="ctr"/>
                </a:tc>
              </a:tr>
              <a:tr h="356681">
                <a:tc gridSpan="3">
                  <a:txBody>
                    <a:bodyPr/>
                    <a:lstStyle/>
                    <a:p>
                      <a:r>
                        <a:rPr lang="en-US"/>
                        <a:t>Science Test</a:t>
                      </a:r>
                    </a:p>
                  </a:txBody>
                  <a:tcPr anchor="ctr"/>
                </a:tc>
                <a:tc hMerge="1">
                  <a:txBody>
                    <a:bodyPr/>
                    <a:lstStyle/>
                    <a:p>
                      <a:endParaRPr lang="en-US"/>
                    </a:p>
                  </a:txBody>
                  <a:tcPr/>
                </a:tc>
                <a:tc hMerge="1">
                  <a:txBody>
                    <a:bodyPr/>
                    <a:lstStyle/>
                    <a:p>
                      <a:endParaRPr lang="en-US"/>
                    </a:p>
                  </a:txBody>
                  <a:tcPr/>
                </a:tc>
              </a:tr>
              <a:tr h="356681">
                <a:tc>
                  <a:txBody>
                    <a:bodyPr/>
                    <a:lstStyle/>
                    <a:p>
                      <a:r>
                        <a:rPr lang="en-US"/>
                        <a:t>2010</a:t>
                      </a:r>
                    </a:p>
                  </a:txBody>
                  <a:tcPr anchor="ctr"/>
                </a:tc>
                <a:tc>
                  <a:txBody>
                    <a:bodyPr/>
                    <a:lstStyle/>
                    <a:p>
                      <a:r>
                        <a:rPr lang="en-US"/>
                        <a:t>87.0%</a:t>
                      </a:r>
                    </a:p>
                  </a:txBody>
                  <a:tcPr anchor="ctr"/>
                </a:tc>
                <a:tc>
                  <a:txBody>
                    <a:bodyPr/>
                    <a:lstStyle/>
                    <a:p>
                      <a:r>
                        <a:rPr lang="en-US"/>
                        <a:t>89.0%</a:t>
                      </a:r>
                    </a:p>
                  </a:txBody>
                  <a:tcPr anchor="ctr"/>
                </a:tc>
              </a:tr>
              <a:tr h="356681">
                <a:tc>
                  <a:txBody>
                    <a:bodyPr/>
                    <a:lstStyle/>
                    <a:p>
                      <a:r>
                        <a:rPr lang="en-US"/>
                        <a:t>2009</a:t>
                      </a:r>
                    </a:p>
                  </a:txBody>
                  <a:tcPr anchor="ctr"/>
                </a:tc>
                <a:tc>
                  <a:txBody>
                    <a:bodyPr/>
                    <a:lstStyle/>
                    <a:p>
                      <a:r>
                        <a:rPr lang="en-US" dirty="0"/>
                        <a:t>83.0</a:t>
                      </a:r>
                      <a:r>
                        <a:rPr lang="en-US" dirty="0" smtClean="0"/>
                        <a:t>%               </a:t>
                      </a:r>
                      <a:endParaRPr lang="en-US" dirty="0"/>
                    </a:p>
                  </a:txBody>
                  <a:tcPr anchor="ctr"/>
                </a:tc>
                <a:tc>
                  <a:txBody>
                    <a:bodyPr/>
                    <a:lstStyle/>
                    <a:p>
                      <a:r>
                        <a:rPr lang="en-US" dirty="0"/>
                        <a:t>88.0%</a:t>
                      </a:r>
                    </a:p>
                  </a:txBody>
                  <a:tcPr anchor="ct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ln>
                  <a:noFill/>
                </a:ln>
                <a:solidFill>
                  <a:schemeClr val="accent1">
                    <a:lumMod val="75000"/>
                  </a:schemeClr>
                </a:solidFill>
                <a:effectLst/>
                <a:latin typeface="Arial" charset="0"/>
                <a:cs typeface="Arial" charset="0"/>
              </a:rPr>
              <a:t>Grade 5 - % of students at or above proficiency</a:t>
            </a:r>
            <a:endParaRPr lang="en-US" dirty="0">
              <a:solidFill>
                <a:schemeClr val="accent1">
                  <a:lumMod val="75000"/>
                </a:schemeClr>
              </a:solidFill>
            </a:endParaRPr>
          </a:p>
        </p:txBody>
      </p:sp>
      <p:graphicFrame>
        <p:nvGraphicFramePr>
          <p:cNvPr id="3" name="Table 2"/>
          <p:cNvGraphicFramePr>
            <a:graphicFrameLocks noGrp="1"/>
          </p:cNvGraphicFramePr>
          <p:nvPr/>
        </p:nvGraphicFramePr>
        <p:xfrm>
          <a:off x="1905000" y="1676400"/>
          <a:ext cx="5257799" cy="4800597"/>
        </p:xfrm>
        <a:graphic>
          <a:graphicData uri="http://schemas.openxmlformats.org/drawingml/2006/table">
            <a:tbl>
              <a:tblPr>
                <a:tableStyleId>{35758FB7-9AC5-4552-8A53-C91805E547FA}</a:tableStyleId>
              </a:tblPr>
              <a:tblGrid>
                <a:gridCol w="1838476"/>
                <a:gridCol w="1838476"/>
                <a:gridCol w="1580847"/>
              </a:tblGrid>
              <a:tr h="697007">
                <a:tc gridSpan="3">
                  <a:txBody>
                    <a:bodyPr/>
                    <a:lstStyle/>
                    <a:p>
                      <a:r>
                        <a:rPr lang="en-US" dirty="0"/>
                        <a:t>English </a:t>
                      </a:r>
                      <a:r>
                        <a:rPr lang="en-US" baseline="0" dirty="0" smtClean="0"/>
                        <a:t>           Promise            State</a:t>
                      </a:r>
                    </a:p>
                    <a:p>
                      <a:r>
                        <a:rPr lang="en-US" baseline="0" dirty="0" smtClean="0"/>
                        <a:t>                        Academy</a:t>
                      </a:r>
                      <a:endParaRPr lang="en-US" dirty="0"/>
                    </a:p>
                  </a:txBody>
                  <a:tcPr anchor="ctr"/>
                </a:tc>
                <a:tc hMerge="1">
                  <a:txBody>
                    <a:bodyPr/>
                    <a:lstStyle/>
                    <a:p>
                      <a:endParaRPr lang="en-US"/>
                    </a:p>
                  </a:txBody>
                  <a:tcPr/>
                </a:tc>
                <a:tc hMerge="1">
                  <a:txBody>
                    <a:bodyPr/>
                    <a:lstStyle/>
                    <a:p>
                      <a:endParaRPr lang="en-US"/>
                    </a:p>
                  </a:txBody>
                  <a:tcPr/>
                </a:tc>
              </a:tr>
              <a:tr h="410359">
                <a:tc>
                  <a:txBody>
                    <a:bodyPr/>
                    <a:lstStyle/>
                    <a:p>
                      <a:r>
                        <a:rPr lang="en-US"/>
                        <a:t>2010</a:t>
                      </a:r>
                    </a:p>
                  </a:txBody>
                  <a:tcPr anchor="ctr"/>
                </a:tc>
                <a:tc>
                  <a:txBody>
                    <a:bodyPr/>
                    <a:lstStyle/>
                    <a:p>
                      <a:r>
                        <a:rPr lang="en-US"/>
                        <a:t>44.4%</a:t>
                      </a:r>
                    </a:p>
                  </a:txBody>
                  <a:tcPr anchor="ctr"/>
                </a:tc>
                <a:tc>
                  <a:txBody>
                    <a:bodyPr/>
                    <a:lstStyle/>
                    <a:p>
                      <a:r>
                        <a:rPr lang="en-US" dirty="0"/>
                        <a:t>52.5%</a:t>
                      </a:r>
                    </a:p>
                  </a:txBody>
                  <a:tcPr anchor="ctr"/>
                </a:tc>
              </a:tr>
              <a:tr h="410359">
                <a:tc>
                  <a:txBody>
                    <a:bodyPr/>
                    <a:lstStyle/>
                    <a:p>
                      <a:r>
                        <a:rPr lang="en-US"/>
                        <a:t>2009</a:t>
                      </a:r>
                    </a:p>
                  </a:txBody>
                  <a:tcPr anchor="ctr"/>
                </a:tc>
                <a:tc>
                  <a:txBody>
                    <a:bodyPr/>
                    <a:lstStyle/>
                    <a:p>
                      <a:r>
                        <a:rPr lang="en-US"/>
                        <a:t>58.6%</a:t>
                      </a:r>
                    </a:p>
                  </a:txBody>
                  <a:tcPr anchor="ctr"/>
                </a:tc>
                <a:tc>
                  <a:txBody>
                    <a:bodyPr/>
                    <a:lstStyle/>
                    <a:p>
                      <a:r>
                        <a:rPr lang="en-US" dirty="0"/>
                        <a:t>82.2%</a:t>
                      </a:r>
                    </a:p>
                  </a:txBody>
                  <a:tcPr anchor="ctr"/>
                </a:tc>
              </a:tr>
              <a:tr h="410359">
                <a:tc>
                  <a:txBody>
                    <a:bodyPr/>
                    <a:lstStyle/>
                    <a:p>
                      <a:r>
                        <a:rPr lang="en-US"/>
                        <a:t> </a:t>
                      </a:r>
                    </a:p>
                  </a:txBody>
                  <a:tcPr anchor="ctr"/>
                </a:tc>
                <a:tc>
                  <a:txBody>
                    <a:bodyPr/>
                    <a:lstStyle/>
                    <a:p>
                      <a:endParaRPr lang="en-US"/>
                    </a:p>
                  </a:txBody>
                  <a:tcPr anchor="ctr"/>
                </a:tc>
                <a:tc>
                  <a:txBody>
                    <a:bodyPr/>
                    <a:lstStyle/>
                    <a:p>
                      <a:endParaRPr lang="en-US"/>
                    </a:p>
                  </a:txBody>
                  <a:tcPr anchor="ctr"/>
                </a:tc>
              </a:tr>
              <a:tr h="410359">
                <a:tc gridSpan="3">
                  <a:txBody>
                    <a:bodyPr/>
                    <a:lstStyle/>
                    <a:p>
                      <a:r>
                        <a:rPr lang="en-US" dirty="0"/>
                        <a:t>Math Test</a:t>
                      </a:r>
                    </a:p>
                  </a:txBody>
                  <a:tcPr anchor="ctr"/>
                </a:tc>
                <a:tc hMerge="1">
                  <a:txBody>
                    <a:bodyPr/>
                    <a:lstStyle/>
                    <a:p>
                      <a:endParaRPr lang="en-US"/>
                    </a:p>
                  </a:txBody>
                  <a:tcPr/>
                </a:tc>
                <a:tc hMerge="1">
                  <a:txBody>
                    <a:bodyPr/>
                    <a:lstStyle/>
                    <a:p>
                      <a:endParaRPr lang="en-US"/>
                    </a:p>
                  </a:txBody>
                  <a:tcPr/>
                </a:tc>
              </a:tr>
              <a:tr h="410359">
                <a:tc>
                  <a:txBody>
                    <a:bodyPr/>
                    <a:lstStyle/>
                    <a:p>
                      <a:r>
                        <a:rPr lang="en-US" dirty="0"/>
                        <a:t>2010</a:t>
                      </a:r>
                    </a:p>
                  </a:txBody>
                  <a:tcPr anchor="ctr"/>
                </a:tc>
                <a:tc>
                  <a:txBody>
                    <a:bodyPr/>
                    <a:lstStyle/>
                    <a:p>
                      <a:r>
                        <a:rPr lang="en-US" dirty="0"/>
                        <a:t>63.0%</a:t>
                      </a:r>
                    </a:p>
                  </a:txBody>
                  <a:tcPr anchor="ctr"/>
                </a:tc>
                <a:tc>
                  <a:txBody>
                    <a:bodyPr/>
                    <a:lstStyle/>
                    <a:p>
                      <a:r>
                        <a:rPr lang="en-US"/>
                        <a:t>64.6%</a:t>
                      </a:r>
                    </a:p>
                  </a:txBody>
                  <a:tcPr anchor="ctr"/>
                </a:tc>
              </a:tr>
              <a:tr h="410359">
                <a:tc>
                  <a:txBody>
                    <a:bodyPr/>
                    <a:lstStyle/>
                    <a:p>
                      <a:r>
                        <a:rPr lang="en-US" dirty="0"/>
                        <a:t>2009</a:t>
                      </a:r>
                    </a:p>
                  </a:txBody>
                  <a:tcPr anchor="ctr"/>
                </a:tc>
                <a:tc>
                  <a:txBody>
                    <a:bodyPr/>
                    <a:lstStyle/>
                    <a:p>
                      <a:r>
                        <a:rPr lang="en-US"/>
                        <a:t>72.4%</a:t>
                      </a:r>
                    </a:p>
                  </a:txBody>
                  <a:tcPr anchor="ctr"/>
                </a:tc>
                <a:tc>
                  <a:txBody>
                    <a:bodyPr/>
                    <a:lstStyle/>
                    <a:p>
                      <a:r>
                        <a:rPr lang="en-US"/>
                        <a:t>88.1%</a:t>
                      </a:r>
                    </a:p>
                  </a:txBody>
                  <a:tcPr anchor="ctr"/>
                </a:tc>
              </a:tr>
              <a:tr h="410359">
                <a:tc>
                  <a:txBody>
                    <a:bodyPr/>
                    <a:lstStyle/>
                    <a:p>
                      <a:r>
                        <a:rPr lang="en-US"/>
                        <a:t> </a:t>
                      </a:r>
                    </a:p>
                  </a:txBody>
                  <a:tcPr anchor="ctr"/>
                </a:tc>
                <a:tc>
                  <a:txBody>
                    <a:bodyPr/>
                    <a:lstStyle/>
                    <a:p>
                      <a:endParaRPr lang="en-US" dirty="0"/>
                    </a:p>
                  </a:txBody>
                  <a:tcPr anchor="ctr"/>
                </a:tc>
                <a:tc>
                  <a:txBody>
                    <a:bodyPr/>
                    <a:lstStyle/>
                    <a:p>
                      <a:endParaRPr lang="en-US"/>
                    </a:p>
                  </a:txBody>
                  <a:tcPr anchor="ctr"/>
                </a:tc>
              </a:tr>
              <a:tr h="410359">
                <a:tc gridSpan="3">
                  <a:txBody>
                    <a:bodyPr/>
                    <a:lstStyle/>
                    <a:p>
                      <a:r>
                        <a:rPr lang="en-US"/>
                        <a:t>Social Studies Test</a:t>
                      </a:r>
                    </a:p>
                  </a:txBody>
                  <a:tcPr anchor="ctr"/>
                </a:tc>
                <a:tc hMerge="1">
                  <a:txBody>
                    <a:bodyPr/>
                    <a:lstStyle/>
                    <a:p>
                      <a:endParaRPr lang="en-US"/>
                    </a:p>
                  </a:txBody>
                  <a:tcPr/>
                </a:tc>
                <a:tc hMerge="1">
                  <a:txBody>
                    <a:bodyPr/>
                    <a:lstStyle/>
                    <a:p>
                      <a:endParaRPr lang="en-US"/>
                    </a:p>
                  </a:txBody>
                  <a:tcPr/>
                </a:tc>
              </a:tr>
              <a:tr h="410359">
                <a:tc>
                  <a:txBody>
                    <a:bodyPr/>
                    <a:lstStyle/>
                    <a:p>
                      <a:r>
                        <a:rPr lang="en-US"/>
                        <a:t>2010</a:t>
                      </a:r>
                    </a:p>
                  </a:txBody>
                  <a:tcPr anchor="ctr"/>
                </a:tc>
                <a:tc>
                  <a:txBody>
                    <a:bodyPr/>
                    <a:lstStyle/>
                    <a:p>
                      <a:r>
                        <a:rPr lang="en-US"/>
                        <a:t>79.0%</a:t>
                      </a:r>
                    </a:p>
                  </a:txBody>
                  <a:tcPr anchor="ctr"/>
                </a:tc>
                <a:tc>
                  <a:txBody>
                    <a:bodyPr/>
                    <a:lstStyle/>
                    <a:p>
                      <a:r>
                        <a:rPr lang="en-US"/>
                        <a:t>86.0%</a:t>
                      </a:r>
                    </a:p>
                  </a:txBody>
                  <a:tcPr anchor="ctr"/>
                </a:tc>
              </a:tr>
              <a:tr h="410359">
                <a:tc>
                  <a:txBody>
                    <a:bodyPr/>
                    <a:lstStyle/>
                    <a:p>
                      <a:r>
                        <a:rPr lang="en-US"/>
                        <a:t>2009</a:t>
                      </a:r>
                    </a:p>
                  </a:txBody>
                  <a:tcPr anchor="ctr"/>
                </a:tc>
                <a:tc>
                  <a:txBody>
                    <a:bodyPr/>
                    <a:lstStyle/>
                    <a:p>
                      <a:r>
                        <a:rPr lang="en-US"/>
                        <a:t>57.0%</a:t>
                      </a:r>
                    </a:p>
                  </a:txBody>
                  <a:tcPr anchor="ctr"/>
                </a:tc>
                <a:tc>
                  <a:txBody>
                    <a:bodyPr/>
                    <a:lstStyle/>
                    <a:p>
                      <a:r>
                        <a:rPr lang="en-US" dirty="0"/>
                        <a:t>86.0%</a:t>
                      </a:r>
                    </a:p>
                  </a:txBody>
                  <a:tcPr anchor="ct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smtClean="0">
                <a:ln>
                  <a:noFill/>
                </a:ln>
                <a:solidFill>
                  <a:schemeClr val="accent1">
                    <a:lumMod val="75000"/>
                  </a:schemeClr>
                </a:solidFill>
                <a:effectLst/>
                <a:latin typeface="Arial" charset="0"/>
                <a:cs typeface="Arial" charset="0"/>
              </a:rPr>
              <a:t>Grade 6 - % of students at or above proficiency</a:t>
            </a:r>
            <a:endParaRPr lang="en-US" dirty="0"/>
          </a:p>
        </p:txBody>
      </p:sp>
      <p:graphicFrame>
        <p:nvGraphicFramePr>
          <p:cNvPr id="3" name="Table 2"/>
          <p:cNvGraphicFramePr>
            <a:graphicFrameLocks noGrp="1"/>
          </p:cNvGraphicFramePr>
          <p:nvPr/>
        </p:nvGraphicFramePr>
        <p:xfrm>
          <a:off x="1295400" y="2209800"/>
          <a:ext cx="6248400" cy="3210340"/>
        </p:xfrm>
        <a:graphic>
          <a:graphicData uri="http://schemas.openxmlformats.org/drawingml/2006/table">
            <a:tbl>
              <a:tblPr>
                <a:tableStyleId>{35758FB7-9AC5-4552-8A53-C91805E547FA}</a:tableStyleId>
              </a:tblPr>
              <a:tblGrid>
                <a:gridCol w="2082800"/>
                <a:gridCol w="2082800"/>
                <a:gridCol w="2082800"/>
              </a:tblGrid>
              <a:tr h="1182757">
                <a:tc gridSpan="3">
                  <a:txBody>
                    <a:bodyPr/>
                    <a:lstStyle/>
                    <a:p>
                      <a:r>
                        <a:rPr lang="en-US" dirty="0" smtClean="0"/>
                        <a:t>English</a:t>
                      </a:r>
                      <a:r>
                        <a:rPr lang="en-US" baseline="0" dirty="0" smtClean="0"/>
                        <a:t>                           Promise                         State                          </a:t>
                      </a:r>
                    </a:p>
                    <a:p>
                      <a:r>
                        <a:rPr lang="en-US" baseline="0" dirty="0" smtClean="0"/>
                        <a:t>                                      Academy</a:t>
                      </a:r>
                      <a:endParaRPr lang="en-US" dirty="0"/>
                    </a:p>
                  </a:txBody>
                  <a:tcPr anchor="ctr"/>
                </a:tc>
                <a:tc hMerge="1">
                  <a:txBody>
                    <a:bodyPr/>
                    <a:lstStyle/>
                    <a:p>
                      <a:endParaRPr lang="en-US"/>
                    </a:p>
                  </a:txBody>
                  <a:tcPr/>
                </a:tc>
                <a:tc hMerge="1">
                  <a:txBody>
                    <a:bodyPr/>
                    <a:lstStyle/>
                    <a:p>
                      <a:endParaRPr lang="en-US"/>
                    </a:p>
                  </a:txBody>
                  <a:tcPr/>
                </a:tc>
              </a:tr>
              <a:tr h="675861">
                <a:tc>
                  <a:txBody>
                    <a:bodyPr/>
                    <a:lstStyle/>
                    <a:p>
                      <a:r>
                        <a:rPr lang="en-US"/>
                        <a:t>2010</a:t>
                      </a:r>
                    </a:p>
                  </a:txBody>
                  <a:tcPr anchor="ctr"/>
                </a:tc>
                <a:tc>
                  <a:txBody>
                    <a:bodyPr/>
                    <a:lstStyle/>
                    <a:p>
                      <a:r>
                        <a:rPr lang="en-US"/>
                        <a:t>15.3%</a:t>
                      </a:r>
                    </a:p>
                  </a:txBody>
                  <a:tcPr anchor="ctr"/>
                </a:tc>
                <a:tc>
                  <a:txBody>
                    <a:bodyPr/>
                    <a:lstStyle/>
                    <a:p>
                      <a:r>
                        <a:rPr lang="en-US"/>
                        <a:t>54.2%</a:t>
                      </a:r>
                    </a:p>
                  </a:txBody>
                  <a:tcPr anchor="ctr"/>
                </a:tc>
              </a:tr>
              <a:tr h="675861">
                <a:tc gridSpan="3">
                  <a:txBody>
                    <a:bodyPr/>
                    <a:lstStyle/>
                    <a:p>
                      <a:r>
                        <a:rPr lang="en-US" dirty="0"/>
                        <a:t>Math Test</a:t>
                      </a:r>
                    </a:p>
                  </a:txBody>
                  <a:tcPr anchor="ctr"/>
                </a:tc>
                <a:tc hMerge="1">
                  <a:txBody>
                    <a:bodyPr/>
                    <a:lstStyle/>
                    <a:p>
                      <a:endParaRPr lang="en-US"/>
                    </a:p>
                  </a:txBody>
                  <a:tcPr/>
                </a:tc>
                <a:tc hMerge="1">
                  <a:txBody>
                    <a:bodyPr/>
                    <a:lstStyle/>
                    <a:p>
                      <a:endParaRPr lang="en-US"/>
                    </a:p>
                  </a:txBody>
                  <a:tcPr/>
                </a:tc>
              </a:tr>
              <a:tr h="675861">
                <a:tc>
                  <a:txBody>
                    <a:bodyPr/>
                    <a:lstStyle/>
                    <a:p>
                      <a:r>
                        <a:rPr lang="en-US"/>
                        <a:t>2010</a:t>
                      </a:r>
                    </a:p>
                  </a:txBody>
                  <a:tcPr anchor="ctr"/>
                </a:tc>
                <a:tc>
                  <a:txBody>
                    <a:bodyPr/>
                    <a:lstStyle/>
                    <a:p>
                      <a:r>
                        <a:rPr lang="en-US"/>
                        <a:t>57.7%</a:t>
                      </a:r>
                    </a:p>
                  </a:txBody>
                  <a:tcPr anchor="ctr"/>
                </a:tc>
                <a:tc>
                  <a:txBody>
                    <a:bodyPr/>
                    <a:lstStyle/>
                    <a:p>
                      <a:r>
                        <a:rPr lang="en-US" dirty="0"/>
                        <a:t>61.3%</a:t>
                      </a:r>
                    </a:p>
                  </a:txBody>
                  <a:tcPr anchor="ct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smtClean="0">
                <a:ln>
                  <a:noFill/>
                </a:ln>
                <a:solidFill>
                  <a:schemeClr val="accent1">
                    <a:lumMod val="75000"/>
                  </a:schemeClr>
                </a:solidFill>
                <a:effectLst/>
                <a:latin typeface="Arial" charset="0"/>
                <a:cs typeface="Arial" charset="0"/>
              </a:rPr>
              <a:t>Grade 7 - % of students at or above proficiency</a:t>
            </a:r>
            <a:endParaRPr lang="en-US" dirty="0"/>
          </a:p>
        </p:txBody>
      </p:sp>
      <p:graphicFrame>
        <p:nvGraphicFramePr>
          <p:cNvPr id="3" name="Table 2"/>
          <p:cNvGraphicFramePr>
            <a:graphicFrameLocks noGrp="1"/>
          </p:cNvGraphicFramePr>
          <p:nvPr/>
        </p:nvGraphicFramePr>
        <p:xfrm>
          <a:off x="1828800" y="2514600"/>
          <a:ext cx="5638800" cy="3047999"/>
        </p:xfrm>
        <a:graphic>
          <a:graphicData uri="http://schemas.openxmlformats.org/drawingml/2006/table">
            <a:tbl>
              <a:tblPr>
                <a:tableStyleId>{35758FB7-9AC5-4552-8A53-C91805E547FA}</a:tableStyleId>
              </a:tblPr>
              <a:tblGrid>
                <a:gridCol w="1879600"/>
                <a:gridCol w="1879600"/>
                <a:gridCol w="1879600"/>
              </a:tblGrid>
              <a:tr h="1122947">
                <a:tc gridSpan="3">
                  <a:txBody>
                    <a:bodyPr/>
                    <a:lstStyle/>
                    <a:p>
                      <a:r>
                        <a:rPr lang="en-US" dirty="0"/>
                        <a:t>English </a:t>
                      </a:r>
                      <a:r>
                        <a:rPr lang="en-US" baseline="0" dirty="0" smtClean="0"/>
                        <a:t>                    Promise                       State</a:t>
                      </a:r>
                    </a:p>
                    <a:p>
                      <a:r>
                        <a:rPr lang="en-US" baseline="0" dirty="0" smtClean="0"/>
                        <a:t>                                Academy</a:t>
                      </a:r>
                      <a:endParaRPr lang="en-US" dirty="0"/>
                    </a:p>
                  </a:txBody>
                  <a:tcPr anchor="ctr"/>
                </a:tc>
                <a:tc hMerge="1">
                  <a:txBody>
                    <a:bodyPr/>
                    <a:lstStyle/>
                    <a:p>
                      <a:endParaRPr lang="en-US"/>
                    </a:p>
                  </a:txBody>
                  <a:tcPr/>
                </a:tc>
                <a:tc hMerge="1">
                  <a:txBody>
                    <a:bodyPr/>
                    <a:lstStyle/>
                    <a:p>
                      <a:endParaRPr lang="en-US"/>
                    </a:p>
                  </a:txBody>
                  <a:tcPr/>
                </a:tc>
              </a:tr>
              <a:tr h="641684">
                <a:tc>
                  <a:txBody>
                    <a:bodyPr/>
                    <a:lstStyle/>
                    <a:p>
                      <a:r>
                        <a:rPr lang="en-US"/>
                        <a:t>2008</a:t>
                      </a:r>
                    </a:p>
                  </a:txBody>
                  <a:tcPr anchor="ctr"/>
                </a:tc>
                <a:tc>
                  <a:txBody>
                    <a:bodyPr/>
                    <a:lstStyle/>
                    <a:p>
                      <a:r>
                        <a:rPr lang="en-US"/>
                        <a:t>52.1%</a:t>
                      </a:r>
                    </a:p>
                  </a:txBody>
                  <a:tcPr anchor="ctr"/>
                </a:tc>
                <a:tc>
                  <a:txBody>
                    <a:bodyPr/>
                    <a:lstStyle/>
                    <a:p>
                      <a:r>
                        <a:rPr lang="en-US"/>
                        <a:t>70.0%</a:t>
                      </a:r>
                    </a:p>
                  </a:txBody>
                  <a:tcPr anchor="ctr"/>
                </a:tc>
              </a:tr>
              <a:tr h="641684">
                <a:tc gridSpan="3">
                  <a:txBody>
                    <a:bodyPr/>
                    <a:lstStyle/>
                    <a:p>
                      <a:r>
                        <a:rPr lang="en-US" dirty="0"/>
                        <a:t>Math Test</a:t>
                      </a:r>
                    </a:p>
                  </a:txBody>
                  <a:tcPr anchor="ctr"/>
                </a:tc>
                <a:tc hMerge="1">
                  <a:txBody>
                    <a:bodyPr/>
                    <a:lstStyle/>
                    <a:p>
                      <a:endParaRPr lang="en-US"/>
                    </a:p>
                  </a:txBody>
                  <a:tcPr/>
                </a:tc>
                <a:tc hMerge="1">
                  <a:txBody>
                    <a:bodyPr/>
                    <a:lstStyle/>
                    <a:p>
                      <a:endParaRPr lang="en-US"/>
                    </a:p>
                  </a:txBody>
                  <a:tcPr/>
                </a:tc>
              </a:tr>
              <a:tr h="641684">
                <a:tc>
                  <a:txBody>
                    <a:bodyPr/>
                    <a:lstStyle/>
                    <a:p>
                      <a:r>
                        <a:rPr lang="en-US"/>
                        <a:t>2008</a:t>
                      </a:r>
                    </a:p>
                  </a:txBody>
                  <a:tcPr anchor="ctr"/>
                </a:tc>
                <a:tc>
                  <a:txBody>
                    <a:bodyPr/>
                    <a:lstStyle/>
                    <a:p>
                      <a:r>
                        <a:rPr lang="en-US"/>
                        <a:t>83.1%</a:t>
                      </a:r>
                    </a:p>
                  </a:txBody>
                  <a:tcPr anchor="ctr"/>
                </a:tc>
                <a:tc>
                  <a:txBody>
                    <a:bodyPr/>
                    <a:lstStyle/>
                    <a:p>
                      <a:r>
                        <a:rPr lang="en-US" dirty="0"/>
                        <a:t>78.9%</a:t>
                      </a:r>
                    </a:p>
                  </a:txBody>
                  <a:tcPr anchor="ct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ln>
                  <a:noFill/>
                </a:ln>
                <a:solidFill>
                  <a:schemeClr val="accent1">
                    <a:lumMod val="75000"/>
                  </a:schemeClr>
                </a:solidFill>
                <a:effectLst/>
                <a:latin typeface="Arial" charset="0"/>
                <a:cs typeface="Arial" charset="0"/>
              </a:rPr>
              <a:t>Grade 8 - % of students at or above proficiency</a:t>
            </a:r>
            <a:endParaRPr lang="en-US" dirty="0"/>
          </a:p>
        </p:txBody>
      </p:sp>
      <p:graphicFrame>
        <p:nvGraphicFramePr>
          <p:cNvPr id="3" name="Table 2"/>
          <p:cNvGraphicFramePr>
            <a:graphicFrameLocks noGrp="1"/>
          </p:cNvGraphicFramePr>
          <p:nvPr/>
        </p:nvGraphicFramePr>
        <p:xfrm>
          <a:off x="1981200" y="1981200"/>
          <a:ext cx="5105400" cy="4267202"/>
        </p:xfrm>
        <a:graphic>
          <a:graphicData uri="http://schemas.openxmlformats.org/drawingml/2006/table">
            <a:tbl>
              <a:tblPr>
                <a:tableStyleId>{35758FB7-9AC5-4552-8A53-C91805E547FA}</a:tableStyleId>
              </a:tblPr>
              <a:tblGrid>
                <a:gridCol w="1701800"/>
                <a:gridCol w="1701800"/>
                <a:gridCol w="1701800"/>
              </a:tblGrid>
              <a:tr h="586661">
                <a:tc gridSpan="3">
                  <a:txBody>
                    <a:bodyPr/>
                    <a:lstStyle/>
                    <a:p>
                      <a:r>
                        <a:rPr lang="en-US" sz="1500" dirty="0"/>
                        <a:t>English </a:t>
                      </a:r>
                      <a:r>
                        <a:rPr lang="en-US" sz="1500" dirty="0" smtClean="0"/>
                        <a:t>                  Promise                  State</a:t>
                      </a:r>
                    </a:p>
                    <a:p>
                      <a:r>
                        <a:rPr lang="en-US" sz="1500" baseline="0" dirty="0" smtClean="0"/>
                        <a:t>                               Academy</a:t>
                      </a:r>
                      <a:endParaRPr lang="en-US" sz="1500" dirty="0"/>
                    </a:p>
                  </a:txBody>
                  <a:tcPr marL="78154" marR="78154" marT="39077" marB="39077" anchor="ctr"/>
                </a:tc>
                <a:tc hMerge="1">
                  <a:txBody>
                    <a:bodyPr/>
                    <a:lstStyle/>
                    <a:p>
                      <a:endParaRPr lang="en-US"/>
                    </a:p>
                  </a:txBody>
                  <a:tcPr/>
                </a:tc>
                <a:tc hMerge="1">
                  <a:txBody>
                    <a:bodyPr/>
                    <a:lstStyle/>
                    <a:p>
                      <a:endParaRPr lang="en-US"/>
                    </a:p>
                  </a:txBody>
                  <a:tcPr/>
                </a:tc>
              </a:tr>
              <a:tr h="408949">
                <a:tc>
                  <a:txBody>
                    <a:bodyPr/>
                    <a:lstStyle/>
                    <a:p>
                      <a:r>
                        <a:rPr lang="en-US" sz="1500" dirty="0"/>
                        <a:t>2009</a:t>
                      </a:r>
                    </a:p>
                  </a:txBody>
                  <a:tcPr marL="78154" marR="78154" marT="39077" marB="39077" anchor="ctr"/>
                </a:tc>
                <a:tc>
                  <a:txBody>
                    <a:bodyPr/>
                    <a:lstStyle/>
                    <a:p>
                      <a:r>
                        <a:rPr lang="en-US" sz="1500"/>
                        <a:t>57.6%</a:t>
                      </a:r>
                    </a:p>
                  </a:txBody>
                  <a:tcPr marL="78154" marR="78154" marT="39077" marB="39077" anchor="ctr"/>
                </a:tc>
                <a:tc>
                  <a:txBody>
                    <a:bodyPr/>
                    <a:lstStyle/>
                    <a:p>
                      <a:r>
                        <a:rPr lang="en-US" sz="1500"/>
                        <a:t>68.5%</a:t>
                      </a:r>
                    </a:p>
                  </a:txBody>
                  <a:tcPr marL="78154" marR="78154" marT="39077" marB="39077" anchor="ctr"/>
                </a:tc>
              </a:tr>
              <a:tr h="408949">
                <a:tc>
                  <a:txBody>
                    <a:bodyPr/>
                    <a:lstStyle/>
                    <a:p>
                      <a:r>
                        <a:rPr lang="en-US" sz="1500"/>
                        <a:t>2008</a:t>
                      </a:r>
                    </a:p>
                  </a:txBody>
                  <a:tcPr marL="78154" marR="78154" marT="39077" marB="39077" anchor="ctr"/>
                </a:tc>
                <a:tc>
                  <a:txBody>
                    <a:bodyPr/>
                    <a:lstStyle/>
                    <a:p>
                      <a:r>
                        <a:rPr lang="en-US" sz="1500"/>
                        <a:t>33.4%</a:t>
                      </a:r>
                    </a:p>
                  </a:txBody>
                  <a:tcPr marL="78154" marR="78154" marT="39077" marB="39077" anchor="ctr"/>
                </a:tc>
                <a:tc>
                  <a:txBody>
                    <a:bodyPr/>
                    <a:lstStyle/>
                    <a:p>
                      <a:r>
                        <a:rPr lang="en-US" sz="1500"/>
                        <a:t>56.1%</a:t>
                      </a:r>
                    </a:p>
                  </a:txBody>
                  <a:tcPr marL="78154" marR="78154" marT="39077" marB="39077" anchor="ctr"/>
                </a:tc>
              </a:tr>
              <a:tr h="408949">
                <a:tc gridSpan="3">
                  <a:txBody>
                    <a:bodyPr/>
                    <a:lstStyle/>
                    <a:p>
                      <a:r>
                        <a:rPr lang="en-US" sz="1500" dirty="0"/>
                        <a:t>Math Test</a:t>
                      </a:r>
                    </a:p>
                  </a:txBody>
                  <a:tcPr marL="78154" marR="78154" marT="39077" marB="39077" anchor="ctr"/>
                </a:tc>
                <a:tc hMerge="1">
                  <a:txBody>
                    <a:bodyPr/>
                    <a:lstStyle/>
                    <a:p>
                      <a:endParaRPr lang="en-US"/>
                    </a:p>
                  </a:txBody>
                  <a:tcPr/>
                </a:tc>
                <a:tc hMerge="1">
                  <a:txBody>
                    <a:bodyPr/>
                    <a:lstStyle/>
                    <a:p>
                      <a:endParaRPr lang="en-US"/>
                    </a:p>
                  </a:txBody>
                  <a:tcPr/>
                </a:tc>
              </a:tr>
              <a:tr h="408949">
                <a:tc>
                  <a:txBody>
                    <a:bodyPr/>
                    <a:lstStyle/>
                    <a:p>
                      <a:r>
                        <a:rPr lang="en-US" sz="1500"/>
                        <a:t>2009</a:t>
                      </a:r>
                    </a:p>
                  </a:txBody>
                  <a:tcPr marL="78154" marR="78154" marT="39077" marB="39077" anchor="ctr"/>
                </a:tc>
                <a:tc>
                  <a:txBody>
                    <a:bodyPr/>
                    <a:lstStyle/>
                    <a:p>
                      <a:r>
                        <a:rPr lang="en-US" sz="1500"/>
                        <a:t>87.4%</a:t>
                      </a:r>
                    </a:p>
                  </a:txBody>
                  <a:tcPr marL="78154" marR="78154" marT="39077" marB="39077" anchor="ctr"/>
                </a:tc>
                <a:tc>
                  <a:txBody>
                    <a:bodyPr/>
                    <a:lstStyle/>
                    <a:p>
                      <a:r>
                        <a:rPr lang="en-US" sz="1500"/>
                        <a:t>80.2%</a:t>
                      </a:r>
                    </a:p>
                  </a:txBody>
                  <a:tcPr marL="78154" marR="78154" marT="39077" marB="39077" anchor="ctr"/>
                </a:tc>
              </a:tr>
              <a:tr h="408949">
                <a:tc>
                  <a:txBody>
                    <a:bodyPr/>
                    <a:lstStyle/>
                    <a:p>
                      <a:r>
                        <a:rPr lang="en-US" sz="1500"/>
                        <a:t>2008</a:t>
                      </a:r>
                    </a:p>
                  </a:txBody>
                  <a:tcPr marL="78154" marR="78154" marT="39077" marB="39077" anchor="ctr"/>
                </a:tc>
                <a:tc>
                  <a:txBody>
                    <a:bodyPr/>
                    <a:lstStyle/>
                    <a:p>
                      <a:r>
                        <a:rPr lang="en-US" sz="1500"/>
                        <a:t>97.4%</a:t>
                      </a:r>
                    </a:p>
                  </a:txBody>
                  <a:tcPr marL="78154" marR="78154" marT="39077" marB="39077" anchor="ctr"/>
                </a:tc>
                <a:tc>
                  <a:txBody>
                    <a:bodyPr/>
                    <a:lstStyle/>
                    <a:p>
                      <a:r>
                        <a:rPr lang="en-US" sz="1500"/>
                        <a:t>69.8%</a:t>
                      </a:r>
                    </a:p>
                  </a:txBody>
                  <a:tcPr marL="78154" marR="78154" marT="39077" marB="39077" anchor="ctr"/>
                </a:tc>
              </a:tr>
              <a:tr h="408949">
                <a:tc gridSpan="3">
                  <a:txBody>
                    <a:bodyPr/>
                    <a:lstStyle/>
                    <a:p>
                      <a:r>
                        <a:rPr lang="en-US" sz="1500" dirty="0"/>
                        <a:t>Science Test</a:t>
                      </a:r>
                    </a:p>
                  </a:txBody>
                  <a:tcPr marL="78154" marR="78154" marT="39077" marB="39077" anchor="ctr"/>
                </a:tc>
                <a:tc hMerge="1">
                  <a:txBody>
                    <a:bodyPr/>
                    <a:lstStyle/>
                    <a:p>
                      <a:endParaRPr lang="en-US"/>
                    </a:p>
                  </a:txBody>
                  <a:tcPr/>
                </a:tc>
                <a:tc hMerge="1">
                  <a:txBody>
                    <a:bodyPr/>
                    <a:lstStyle/>
                    <a:p>
                      <a:endParaRPr lang="en-US"/>
                    </a:p>
                  </a:txBody>
                  <a:tcPr/>
                </a:tc>
              </a:tr>
              <a:tr h="408949">
                <a:tc>
                  <a:txBody>
                    <a:bodyPr/>
                    <a:lstStyle/>
                    <a:p>
                      <a:r>
                        <a:rPr lang="en-US" sz="1500"/>
                        <a:t>2009</a:t>
                      </a:r>
                    </a:p>
                  </a:txBody>
                  <a:tcPr marL="78154" marR="78154" marT="39077" marB="39077" anchor="ctr"/>
                </a:tc>
                <a:tc>
                  <a:txBody>
                    <a:bodyPr/>
                    <a:lstStyle/>
                    <a:p>
                      <a:r>
                        <a:rPr lang="en-US" sz="1500"/>
                        <a:t>61.0%</a:t>
                      </a:r>
                    </a:p>
                  </a:txBody>
                  <a:tcPr marL="78154" marR="78154" marT="39077" marB="39077" anchor="ctr"/>
                </a:tc>
                <a:tc>
                  <a:txBody>
                    <a:bodyPr/>
                    <a:lstStyle/>
                    <a:p>
                      <a:r>
                        <a:rPr lang="en-US" sz="1500"/>
                        <a:t>69.0%</a:t>
                      </a:r>
                    </a:p>
                  </a:txBody>
                  <a:tcPr marL="78154" marR="78154" marT="39077" marB="39077" anchor="ctr"/>
                </a:tc>
              </a:tr>
              <a:tr h="408949">
                <a:tc gridSpan="3">
                  <a:txBody>
                    <a:bodyPr/>
                    <a:lstStyle/>
                    <a:p>
                      <a:r>
                        <a:rPr lang="en-US" sz="1500" dirty="0"/>
                        <a:t>Social Studies Test</a:t>
                      </a:r>
                    </a:p>
                  </a:txBody>
                  <a:tcPr marL="78154" marR="78154" marT="39077" marB="39077" anchor="ctr"/>
                </a:tc>
                <a:tc hMerge="1">
                  <a:txBody>
                    <a:bodyPr/>
                    <a:lstStyle/>
                    <a:p>
                      <a:endParaRPr lang="en-US"/>
                    </a:p>
                  </a:txBody>
                  <a:tcPr/>
                </a:tc>
                <a:tc hMerge="1">
                  <a:txBody>
                    <a:bodyPr/>
                    <a:lstStyle/>
                    <a:p>
                      <a:endParaRPr lang="en-US"/>
                    </a:p>
                  </a:txBody>
                  <a:tcPr/>
                </a:tc>
              </a:tr>
              <a:tr h="408949">
                <a:tc>
                  <a:txBody>
                    <a:bodyPr/>
                    <a:lstStyle/>
                    <a:p>
                      <a:r>
                        <a:rPr lang="en-US" sz="1500"/>
                        <a:t>2009</a:t>
                      </a:r>
                    </a:p>
                  </a:txBody>
                  <a:tcPr marL="78154" marR="78154" marT="39077" marB="39077" anchor="ctr"/>
                </a:tc>
                <a:tc>
                  <a:txBody>
                    <a:bodyPr/>
                    <a:lstStyle/>
                    <a:p>
                      <a:r>
                        <a:rPr lang="en-US" sz="1500"/>
                        <a:t>20.0%</a:t>
                      </a:r>
                    </a:p>
                  </a:txBody>
                  <a:tcPr marL="78154" marR="78154" marT="39077" marB="39077" anchor="ctr"/>
                </a:tc>
                <a:tc>
                  <a:txBody>
                    <a:bodyPr/>
                    <a:lstStyle/>
                    <a:p>
                      <a:r>
                        <a:rPr lang="en-US" sz="1500" dirty="0"/>
                        <a:t>63.0%</a:t>
                      </a:r>
                    </a:p>
                  </a:txBody>
                  <a:tcPr marL="78154" marR="78154" marT="39077" marB="39077" anchor="ct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Teacher Qualifications</a:t>
            </a:r>
            <a:endParaRPr lang="en-US" dirty="0"/>
          </a:p>
        </p:txBody>
      </p:sp>
      <p:graphicFrame>
        <p:nvGraphicFramePr>
          <p:cNvPr id="4" name="Content Placeholder 3"/>
          <p:cNvGraphicFramePr>
            <a:graphicFrameLocks noGrp="1"/>
          </p:cNvGraphicFramePr>
          <p:nvPr>
            <p:ph sz="quarter" idx="1"/>
          </p:nvPr>
        </p:nvGraphicFramePr>
        <p:xfrm>
          <a:off x="457200" y="1600200"/>
          <a:ext cx="8229600" cy="43942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School</a:t>
                      </a:r>
                      <a:r>
                        <a:rPr lang="en-US" baseline="0" dirty="0" smtClean="0"/>
                        <a:t> Year</a:t>
                      </a:r>
                      <a:endParaRPr lang="en-US" dirty="0"/>
                    </a:p>
                  </a:txBody>
                  <a:tcPr/>
                </a:tc>
                <a:tc>
                  <a:txBody>
                    <a:bodyPr/>
                    <a:lstStyle/>
                    <a:p>
                      <a:r>
                        <a:rPr lang="en-US" dirty="0" smtClean="0"/>
                        <a:t>2007-2008</a:t>
                      </a:r>
                      <a:endParaRPr lang="en-US" dirty="0"/>
                    </a:p>
                  </a:txBody>
                  <a:tcPr/>
                </a:tc>
                <a:tc>
                  <a:txBody>
                    <a:bodyPr/>
                    <a:lstStyle/>
                    <a:p>
                      <a:r>
                        <a:rPr lang="en-US" dirty="0" smtClean="0"/>
                        <a:t>2008-2009</a:t>
                      </a:r>
                      <a:endParaRPr lang="en-US" dirty="0"/>
                    </a:p>
                  </a:txBody>
                  <a:tcPr/>
                </a:tc>
                <a:tc>
                  <a:txBody>
                    <a:bodyPr/>
                    <a:lstStyle/>
                    <a:p>
                      <a:r>
                        <a:rPr lang="en-US" dirty="0" smtClean="0"/>
                        <a:t>2009-2010</a:t>
                      </a:r>
                      <a:endParaRPr lang="en-US" dirty="0"/>
                    </a:p>
                  </a:txBody>
                  <a:tcPr/>
                </a:tc>
              </a:tr>
              <a:tr h="370840">
                <a:tc>
                  <a:txBody>
                    <a:bodyPr/>
                    <a:lstStyle/>
                    <a:p>
                      <a:pPr algn="ctr"/>
                      <a:r>
                        <a:rPr lang="en-US" dirty="0" smtClean="0"/>
                        <a:t>Number of Teachers</a:t>
                      </a:r>
                      <a:endParaRPr lang="en-US" dirty="0"/>
                    </a:p>
                  </a:txBody>
                  <a:tcPr/>
                </a:tc>
                <a:tc>
                  <a:txBody>
                    <a:bodyPr/>
                    <a:lstStyle/>
                    <a:p>
                      <a:pPr algn="ctr"/>
                      <a:r>
                        <a:rPr lang="en-US" dirty="0" smtClean="0"/>
                        <a:t>47</a:t>
                      </a:r>
                      <a:endParaRPr lang="en-US" dirty="0"/>
                    </a:p>
                  </a:txBody>
                  <a:tcPr/>
                </a:tc>
                <a:tc>
                  <a:txBody>
                    <a:bodyPr/>
                    <a:lstStyle/>
                    <a:p>
                      <a:pPr algn="ctr"/>
                      <a:r>
                        <a:rPr lang="en-US" dirty="0" smtClean="0"/>
                        <a:t>53</a:t>
                      </a:r>
                      <a:endParaRPr lang="en-US" dirty="0"/>
                    </a:p>
                  </a:txBody>
                  <a:tcPr/>
                </a:tc>
                <a:tc>
                  <a:txBody>
                    <a:bodyPr/>
                    <a:lstStyle/>
                    <a:p>
                      <a:pPr algn="ctr"/>
                      <a:r>
                        <a:rPr lang="en-US" dirty="0" smtClean="0"/>
                        <a:t>58</a:t>
                      </a:r>
                      <a:endParaRPr lang="en-US" dirty="0"/>
                    </a:p>
                  </a:txBody>
                  <a:tcPr/>
                </a:tc>
              </a:tr>
              <a:tr h="370840">
                <a:tc>
                  <a:txBody>
                    <a:bodyPr/>
                    <a:lstStyle/>
                    <a:p>
                      <a:pPr algn="ctr"/>
                      <a:r>
                        <a:rPr lang="en-US" dirty="0" smtClean="0"/>
                        <a:t>Teachers</a:t>
                      </a:r>
                      <a:r>
                        <a:rPr lang="en-US" baseline="0" dirty="0" smtClean="0"/>
                        <a:t> with no teaching certificate</a:t>
                      </a:r>
                      <a:endParaRPr lang="en-US" dirty="0"/>
                    </a:p>
                  </a:txBody>
                  <a:tcPr/>
                </a:tc>
                <a:tc>
                  <a:txBody>
                    <a:bodyPr/>
                    <a:lstStyle/>
                    <a:p>
                      <a:pPr algn="ctr"/>
                      <a:r>
                        <a:rPr lang="en-US" dirty="0" smtClean="0"/>
                        <a:t>19%</a:t>
                      </a:r>
                      <a:endParaRPr lang="en-US" dirty="0"/>
                    </a:p>
                  </a:txBody>
                  <a:tcPr/>
                </a:tc>
                <a:tc>
                  <a:txBody>
                    <a:bodyPr/>
                    <a:lstStyle/>
                    <a:p>
                      <a:pPr algn="ctr"/>
                      <a:r>
                        <a:rPr lang="en-US" dirty="0" smtClean="0"/>
                        <a:t>17%</a:t>
                      </a:r>
                      <a:endParaRPr lang="en-US" dirty="0"/>
                    </a:p>
                  </a:txBody>
                  <a:tcPr/>
                </a:tc>
                <a:tc>
                  <a:txBody>
                    <a:bodyPr/>
                    <a:lstStyle/>
                    <a:p>
                      <a:pPr algn="ctr"/>
                      <a:r>
                        <a:rPr lang="en-US" dirty="0" smtClean="0"/>
                        <a:t>26%</a:t>
                      </a:r>
                      <a:endParaRPr lang="en-US" dirty="0"/>
                    </a:p>
                  </a:txBody>
                  <a:tcPr/>
                </a:tc>
              </a:tr>
              <a:tr h="370840">
                <a:tc>
                  <a:txBody>
                    <a:bodyPr/>
                    <a:lstStyle/>
                    <a:p>
                      <a:pPr algn="ctr"/>
                      <a:r>
                        <a:rPr lang="en-US" dirty="0" smtClean="0"/>
                        <a:t>Teachers</a:t>
                      </a:r>
                      <a:r>
                        <a:rPr lang="en-US" baseline="0" dirty="0" smtClean="0"/>
                        <a:t> teaching out of certification</a:t>
                      </a:r>
                      <a:endParaRPr lang="en-US" dirty="0"/>
                    </a:p>
                  </a:txBody>
                  <a:tcPr/>
                </a:tc>
                <a:tc>
                  <a:txBody>
                    <a:bodyPr/>
                    <a:lstStyle/>
                    <a:p>
                      <a:pPr algn="ctr"/>
                      <a:r>
                        <a:rPr lang="en-US" dirty="0" smtClean="0"/>
                        <a:t>19%</a:t>
                      </a:r>
                      <a:endParaRPr lang="en-US" dirty="0"/>
                    </a:p>
                  </a:txBody>
                  <a:tcPr/>
                </a:tc>
                <a:tc>
                  <a:txBody>
                    <a:bodyPr/>
                    <a:lstStyle/>
                    <a:p>
                      <a:pPr algn="ctr"/>
                      <a:r>
                        <a:rPr lang="en-US" dirty="0" smtClean="0"/>
                        <a:t>17%</a:t>
                      </a:r>
                      <a:endParaRPr lang="en-US" dirty="0"/>
                    </a:p>
                  </a:txBody>
                  <a:tcPr/>
                </a:tc>
                <a:tc>
                  <a:txBody>
                    <a:bodyPr/>
                    <a:lstStyle/>
                    <a:p>
                      <a:pPr algn="ctr"/>
                      <a:r>
                        <a:rPr lang="en-US" dirty="0" smtClean="0"/>
                        <a:t>26%</a:t>
                      </a:r>
                      <a:endParaRPr lang="en-US" dirty="0"/>
                    </a:p>
                  </a:txBody>
                  <a:tcPr/>
                </a:tc>
              </a:tr>
              <a:tr h="370840">
                <a:tc>
                  <a:txBody>
                    <a:bodyPr/>
                    <a:lstStyle/>
                    <a:p>
                      <a:pPr algn="ctr"/>
                      <a:r>
                        <a:rPr lang="en-US" dirty="0" smtClean="0"/>
                        <a:t>Teachers with fewer than 3 years experience</a:t>
                      </a:r>
                      <a:endParaRPr lang="en-US" dirty="0"/>
                    </a:p>
                  </a:txBody>
                  <a:tcPr/>
                </a:tc>
                <a:tc>
                  <a:txBody>
                    <a:bodyPr/>
                    <a:lstStyle/>
                    <a:p>
                      <a:pPr algn="ctr"/>
                      <a:r>
                        <a:rPr lang="en-US" dirty="0" smtClean="0"/>
                        <a:t>34%</a:t>
                      </a:r>
                      <a:endParaRPr lang="en-US" dirty="0"/>
                    </a:p>
                  </a:txBody>
                  <a:tcPr/>
                </a:tc>
                <a:tc>
                  <a:txBody>
                    <a:bodyPr/>
                    <a:lstStyle/>
                    <a:p>
                      <a:pPr algn="ctr"/>
                      <a:r>
                        <a:rPr lang="en-US" dirty="0" smtClean="0"/>
                        <a:t>23%</a:t>
                      </a:r>
                      <a:endParaRPr lang="en-US" dirty="0"/>
                    </a:p>
                  </a:txBody>
                  <a:tcPr/>
                </a:tc>
                <a:tc>
                  <a:txBody>
                    <a:bodyPr/>
                    <a:lstStyle/>
                    <a:p>
                      <a:pPr algn="ctr"/>
                      <a:r>
                        <a:rPr lang="en-US" dirty="0" smtClean="0"/>
                        <a:t>24%</a:t>
                      </a:r>
                      <a:endParaRPr lang="en-US" dirty="0"/>
                    </a:p>
                  </a:txBody>
                  <a:tcPr/>
                </a:tc>
              </a:tr>
              <a:tr h="370840">
                <a:tc>
                  <a:txBody>
                    <a:bodyPr/>
                    <a:lstStyle/>
                    <a:p>
                      <a:pPr algn="ctr"/>
                      <a:r>
                        <a:rPr lang="en-US" dirty="0" smtClean="0"/>
                        <a:t>Teachers</a:t>
                      </a:r>
                      <a:r>
                        <a:rPr lang="en-US" baseline="0" dirty="0" smtClean="0"/>
                        <a:t> with a masters or above</a:t>
                      </a:r>
                      <a:endParaRPr lang="en-US" dirty="0"/>
                    </a:p>
                  </a:txBody>
                  <a:tcPr/>
                </a:tc>
                <a:tc>
                  <a:txBody>
                    <a:bodyPr/>
                    <a:lstStyle/>
                    <a:p>
                      <a:pPr algn="ctr"/>
                      <a:r>
                        <a:rPr lang="en-US" dirty="0" smtClean="0"/>
                        <a:t>15%</a:t>
                      </a:r>
                      <a:endParaRPr lang="en-US" dirty="0"/>
                    </a:p>
                  </a:txBody>
                  <a:tcPr/>
                </a:tc>
                <a:tc>
                  <a:txBody>
                    <a:bodyPr/>
                    <a:lstStyle/>
                    <a:p>
                      <a:pPr algn="ctr"/>
                      <a:r>
                        <a:rPr lang="en-US" dirty="0" smtClean="0"/>
                        <a:t>15%</a:t>
                      </a:r>
                      <a:endParaRPr lang="en-US" dirty="0"/>
                    </a:p>
                  </a:txBody>
                  <a:tcPr/>
                </a:tc>
                <a:tc>
                  <a:txBody>
                    <a:bodyPr/>
                    <a:lstStyle/>
                    <a:p>
                      <a:pPr algn="ctr"/>
                      <a:r>
                        <a:rPr lang="en-US" dirty="0" smtClean="0"/>
                        <a:t>21%</a:t>
                      </a:r>
                      <a:endParaRPr lang="en-US" dirty="0"/>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Growing and What it does for the Community: </a:t>
            </a:r>
            <a:endParaRPr lang="en-US" dirty="0"/>
          </a:p>
        </p:txBody>
      </p:sp>
      <p:sp>
        <p:nvSpPr>
          <p:cNvPr id="3" name="Content Placeholder 2"/>
          <p:cNvSpPr>
            <a:spLocks noGrp="1"/>
          </p:cNvSpPr>
          <p:nvPr>
            <p:ph sz="quarter" idx="1"/>
          </p:nvPr>
        </p:nvSpPr>
        <p:spPr/>
        <p:txBody>
          <a:bodyPr>
            <a:normAutofit/>
          </a:bodyPr>
          <a:lstStyle/>
          <a:p>
            <a:r>
              <a:rPr lang="en-US" sz="2200" dirty="0" smtClean="0"/>
              <a:t>2007 HCZ grew to 100 blocks!! It now serves over 8,000 children and 6,000 adults. </a:t>
            </a:r>
          </a:p>
          <a:p>
            <a:pPr marL="0" indent="0" algn="ctr">
              <a:buNone/>
            </a:pPr>
            <a:r>
              <a:rPr lang="en-US" sz="2200" i="1" dirty="0" smtClean="0"/>
              <a:t>Some</a:t>
            </a:r>
            <a:r>
              <a:rPr lang="en-US" sz="2200" dirty="0" smtClean="0"/>
              <a:t> programs HCZ offers to children and adults:</a:t>
            </a:r>
          </a:p>
          <a:p>
            <a:r>
              <a:rPr lang="en-US" sz="2200" dirty="0" smtClean="0"/>
              <a:t>Baby College (Parenting workshops)</a:t>
            </a:r>
          </a:p>
          <a:p>
            <a:r>
              <a:rPr lang="en-US" sz="2200" dirty="0" smtClean="0"/>
              <a:t>Harlem Gems (Preschool Program)</a:t>
            </a:r>
          </a:p>
          <a:p>
            <a:r>
              <a:rPr lang="en-US" sz="2200" dirty="0" smtClean="0"/>
              <a:t>HCZ Asthma Initiative (Teaches families how to better manage diseases)</a:t>
            </a:r>
          </a:p>
          <a:p>
            <a:r>
              <a:rPr lang="en-US" sz="2200" dirty="0" smtClean="0"/>
              <a:t>Promise Academy (High quality charter school)</a:t>
            </a:r>
          </a:p>
          <a:p>
            <a:r>
              <a:rPr lang="en-US" sz="2200" dirty="0" smtClean="0"/>
              <a:t>Obesity Program (Helps kids stay fit)</a:t>
            </a:r>
          </a:p>
          <a:p>
            <a:pPr marL="0" indent="0" algn="ctr">
              <a:buNone/>
            </a:pPr>
            <a:r>
              <a:rPr lang="en-US" sz="2200" dirty="0" smtClean="0"/>
              <a:t>All of these programs bring communities together and want to all work together (including staff) to help these families get the help and life they deserve. </a:t>
            </a:r>
          </a:p>
          <a:p>
            <a:endParaRPr lang="en-US" sz="2200" dirty="0" smtClean="0"/>
          </a:p>
          <a:p>
            <a:endParaRPr lang="en-US" sz="2200" dirty="0" smtClean="0"/>
          </a:p>
          <a:p>
            <a:endParaRPr lang="en-US" sz="2200" dirty="0" smtClean="0"/>
          </a:p>
          <a:p>
            <a:endParaRPr lang="en-US" sz="2200" dirty="0" smtClean="0"/>
          </a:p>
          <a:p>
            <a:endParaRPr lang="en-US" dirty="0"/>
          </a:p>
        </p:txBody>
      </p:sp>
    </p:spTree>
    <p:extLst>
      <p:ext uri="{BB962C8B-B14F-4D97-AF65-F5344CB8AC3E}">
        <p14:creationId xmlns="" xmlns:p14="http://schemas.microsoft.com/office/powerpoint/2010/main" val="30633304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7200" dirty="0" smtClean="0"/>
              <a:t>Survey</a:t>
            </a:r>
            <a:endParaRPr lang="en-US" sz="7200" dirty="0"/>
          </a:p>
        </p:txBody>
      </p:sp>
      <p:graphicFrame>
        <p:nvGraphicFramePr>
          <p:cNvPr id="4" name="Content Placeholder 3"/>
          <p:cNvGraphicFramePr>
            <a:graphicFrameLocks noGrp="1"/>
          </p:cNvGraphicFramePr>
          <p:nvPr>
            <p:ph sz="quarter" idx="1"/>
          </p:nvPr>
        </p:nvGraphicFramePr>
        <p:xfrm>
          <a:off x="609600" y="4419600"/>
          <a:ext cx="8229600" cy="18542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2010-2011 School Year</a:t>
                      </a:r>
                      <a:endParaRPr lang="en-US" dirty="0"/>
                    </a:p>
                  </a:txBody>
                  <a:tcPr/>
                </a:tc>
                <a:tc>
                  <a:txBody>
                    <a:bodyPr/>
                    <a:lstStyle/>
                    <a:p>
                      <a:r>
                        <a:rPr lang="en-US" dirty="0" smtClean="0"/>
                        <a:t>Out of 10</a:t>
                      </a:r>
                      <a:endParaRPr lang="en-US" dirty="0"/>
                    </a:p>
                  </a:txBody>
                  <a:tcPr/>
                </a:tc>
              </a:tr>
              <a:tr h="370840">
                <a:tc>
                  <a:txBody>
                    <a:bodyPr/>
                    <a:lstStyle/>
                    <a:p>
                      <a:r>
                        <a:rPr lang="en-US" dirty="0" smtClean="0"/>
                        <a:t>Academic Expectations</a:t>
                      </a:r>
                      <a:endParaRPr lang="en-US" dirty="0"/>
                    </a:p>
                  </a:txBody>
                  <a:tcPr/>
                </a:tc>
                <a:tc>
                  <a:txBody>
                    <a:bodyPr/>
                    <a:lstStyle/>
                    <a:p>
                      <a:r>
                        <a:rPr lang="en-US" dirty="0" smtClean="0"/>
                        <a:t>8.1</a:t>
                      </a:r>
                      <a:endParaRPr lang="en-US" dirty="0"/>
                    </a:p>
                  </a:txBody>
                  <a:tcPr/>
                </a:tc>
              </a:tr>
              <a:tr h="370840">
                <a:tc>
                  <a:txBody>
                    <a:bodyPr/>
                    <a:lstStyle/>
                    <a:p>
                      <a:r>
                        <a:rPr lang="en-US" dirty="0" smtClean="0"/>
                        <a:t>Communication</a:t>
                      </a:r>
                      <a:endParaRPr lang="en-US" dirty="0"/>
                    </a:p>
                  </a:txBody>
                  <a:tcPr/>
                </a:tc>
                <a:tc>
                  <a:txBody>
                    <a:bodyPr/>
                    <a:lstStyle/>
                    <a:p>
                      <a:r>
                        <a:rPr lang="en-US" dirty="0" smtClean="0"/>
                        <a:t>7.3</a:t>
                      </a:r>
                      <a:endParaRPr lang="en-US" dirty="0"/>
                    </a:p>
                  </a:txBody>
                  <a:tcPr/>
                </a:tc>
              </a:tr>
              <a:tr h="370840">
                <a:tc>
                  <a:txBody>
                    <a:bodyPr/>
                    <a:lstStyle/>
                    <a:p>
                      <a:r>
                        <a:rPr lang="en-US" dirty="0" smtClean="0"/>
                        <a:t>Engagement</a:t>
                      </a:r>
                      <a:endParaRPr lang="en-US" dirty="0"/>
                    </a:p>
                  </a:txBody>
                  <a:tcPr/>
                </a:tc>
                <a:tc>
                  <a:txBody>
                    <a:bodyPr/>
                    <a:lstStyle/>
                    <a:p>
                      <a:r>
                        <a:rPr lang="en-US" dirty="0" smtClean="0"/>
                        <a:t>7.8</a:t>
                      </a:r>
                      <a:endParaRPr lang="en-US" dirty="0"/>
                    </a:p>
                  </a:txBody>
                  <a:tcPr/>
                </a:tc>
              </a:tr>
              <a:tr h="370840">
                <a:tc>
                  <a:txBody>
                    <a:bodyPr/>
                    <a:lstStyle/>
                    <a:p>
                      <a:r>
                        <a:rPr lang="en-US" dirty="0" smtClean="0"/>
                        <a:t>Safety/Respect</a:t>
                      </a:r>
                      <a:endParaRPr lang="en-US" dirty="0"/>
                    </a:p>
                  </a:txBody>
                  <a:tcPr/>
                </a:tc>
                <a:tc>
                  <a:txBody>
                    <a:bodyPr/>
                    <a:lstStyle/>
                    <a:p>
                      <a:r>
                        <a:rPr lang="en-US" dirty="0" smtClean="0"/>
                        <a:t>7.7</a:t>
                      </a:r>
                      <a:endParaRPr lang="en-US" dirty="0"/>
                    </a:p>
                  </a:txBody>
                  <a:tcPr/>
                </a:tc>
              </a:tr>
            </a:tbl>
          </a:graphicData>
        </a:graphic>
      </p:graphicFrame>
      <p:sp>
        <p:nvSpPr>
          <p:cNvPr id="6" name="Rectangle 5"/>
          <p:cNvSpPr/>
          <p:nvPr/>
        </p:nvSpPr>
        <p:spPr>
          <a:xfrm>
            <a:off x="381000" y="1371600"/>
            <a:ext cx="2622834"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Parents</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Rectangle 6"/>
          <p:cNvSpPr/>
          <p:nvPr/>
        </p:nvSpPr>
        <p:spPr>
          <a:xfrm>
            <a:off x="3048000" y="2209800"/>
            <a:ext cx="320472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Teachers</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Rectangle 7"/>
          <p:cNvSpPr/>
          <p:nvPr/>
        </p:nvSpPr>
        <p:spPr>
          <a:xfrm>
            <a:off x="5715000" y="3124200"/>
            <a:ext cx="2997937"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Students</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Implementation</a:t>
            </a:r>
            <a:endParaRPr lang="en-US" dirty="0"/>
          </a:p>
        </p:txBody>
      </p:sp>
      <p:sp>
        <p:nvSpPr>
          <p:cNvPr id="3" name="Content Placeholder 2"/>
          <p:cNvSpPr>
            <a:spLocks noGrp="1"/>
          </p:cNvSpPr>
          <p:nvPr>
            <p:ph sz="quarter" idx="1"/>
          </p:nvPr>
        </p:nvSpPr>
        <p:spPr/>
        <p:txBody>
          <a:bodyPr>
            <a:normAutofit fontScale="62500" lnSpcReduction="20000"/>
          </a:bodyPr>
          <a:lstStyle/>
          <a:p>
            <a:r>
              <a:rPr lang="en-US" dirty="0" smtClean="0"/>
              <a:t>MANHATTAN — Harlem Children’s Zone got another round of accolades yesterday, this time getting tapped by the federal government to become the model for 20 other areas around the nation, according to reports.</a:t>
            </a:r>
          </a:p>
          <a:p>
            <a:r>
              <a:rPr lang="en-US" dirty="0" smtClean="0"/>
              <a:t>The massive school complex, which covers the span from a “baby university” to teach pregnant parents about child rearing to college prep programs, has been hailed as the future of education, including by President Barack Obama.</a:t>
            </a:r>
          </a:p>
          <a:p>
            <a:r>
              <a:rPr lang="en-US" dirty="0" smtClean="0"/>
              <a:t>Now the government is putting its money where its mouth is, doling out $500,000 grants to other agencies seeking to replicate Harlem Children’s Zone success, </a:t>
            </a:r>
            <a:r>
              <a:rPr lang="en-US" dirty="0" smtClean="0">
                <a:hlinkClick r:id="rId2"/>
              </a:rPr>
              <a:t>according to the </a:t>
            </a:r>
            <a:r>
              <a:rPr lang="en-US" i="1" dirty="0" smtClean="0">
                <a:hlinkClick r:id="rId2"/>
              </a:rPr>
              <a:t>New York Post</a:t>
            </a:r>
            <a:r>
              <a:rPr lang="en-US" dirty="0" smtClean="0"/>
              <a:t>.</a:t>
            </a:r>
          </a:p>
          <a:p>
            <a:r>
              <a:rPr lang="en-US" dirty="0" smtClean="0"/>
              <a:t>The Obama administration has reportedly asked for $200 million in the 2011 federal budget to give to 21 new projects, with an extra $10 million to follow.</a:t>
            </a:r>
          </a:p>
          <a:p>
            <a:r>
              <a:rPr lang="en-US" dirty="0" smtClean="0"/>
              <a:t>Some of the recipients of the funds include local agencies like the Abyssinian Development Corp., which is set to build an educational program in central Harlem, as well as a program in Brooklyn, according to the </a:t>
            </a:r>
            <a:r>
              <a:rPr lang="en-US" i="1" dirty="0" smtClean="0"/>
              <a:t>Post</a:t>
            </a:r>
            <a:r>
              <a:rPr lang="en-US" dirty="0" smtClean="0"/>
              <a:t>.</a:t>
            </a:r>
          </a:p>
          <a:p>
            <a:r>
              <a:rPr lang="en-US" dirty="0" smtClean="0"/>
              <a:t>Harlem Children’s Zone CEO Geoffrey Canada is expected to walk the red carpet at tonight’s premiere of the new documentary “Waiting for Superman,” which chronicles his journey through the education system.</a:t>
            </a:r>
          </a:p>
          <a:p>
            <a:r>
              <a:rPr lang="en-US" dirty="0" smtClean="0"/>
              <a:t/>
            </a:r>
            <a:br>
              <a:rPr lang="en-US" dirty="0" smtClean="0"/>
            </a:b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Critique of the Program</a:t>
            </a:r>
            <a:endParaRPr lang="en-US" dirty="0">
              <a:solidFill>
                <a:schemeClr val="accent6"/>
              </a:solidFill>
            </a:endParaRPr>
          </a:p>
        </p:txBody>
      </p:sp>
      <p:sp>
        <p:nvSpPr>
          <p:cNvPr id="3" name="Content Placeholder 2"/>
          <p:cNvSpPr>
            <a:spLocks noGrp="1"/>
          </p:cNvSpPr>
          <p:nvPr>
            <p:ph idx="1"/>
          </p:nvPr>
        </p:nvSpPr>
        <p:spPr/>
        <p:txBody>
          <a:bodyPr>
            <a:normAutofit lnSpcReduction="10000"/>
          </a:bodyPr>
          <a:lstStyle/>
          <a:p>
            <a:r>
              <a:rPr lang="en-US" dirty="0" smtClean="0"/>
              <a:t> Within framework of Multicultural Social Justice Education, equity and justice </a:t>
            </a:r>
            <a:r>
              <a:rPr lang="en-US" dirty="0" smtClean="0"/>
              <a:t>are </a:t>
            </a:r>
            <a:r>
              <a:rPr lang="en-US" dirty="0" smtClean="0"/>
              <a:t>central themes.  However, as </a:t>
            </a:r>
            <a:r>
              <a:rPr lang="en-US" dirty="0" err="1" smtClean="0"/>
              <a:t>Sleeter</a:t>
            </a:r>
            <a:r>
              <a:rPr lang="en-US" dirty="0" smtClean="0"/>
              <a:t> and Grant (2009) have noted, “The notions of equity and justice point to not just a goal of equal opportunity, but also to one of equal results for diverse communities”.  </a:t>
            </a:r>
          </a:p>
          <a:p>
            <a:r>
              <a:rPr lang="en-US" dirty="0" smtClean="0"/>
              <a:t>Although Harlem Children’s Zone does not cover all </a:t>
            </a:r>
            <a:r>
              <a:rPr lang="en-US" dirty="0" smtClean="0"/>
              <a:t>of the </a:t>
            </a:r>
            <a:r>
              <a:rPr lang="en-US" dirty="0" smtClean="0"/>
              <a:t>school goals represented by Multicultural Social Justice Education, or at least are not publishing information where it can be evidenced, they are incorporating several aspects.</a:t>
            </a:r>
            <a:endParaRPr lang="en-US" dirty="0"/>
          </a:p>
        </p:txBody>
      </p:sp>
    </p:spTree>
    <p:extLst>
      <p:ext uri="{BB962C8B-B14F-4D97-AF65-F5344CB8AC3E}">
        <p14:creationId xmlns="" xmlns:p14="http://schemas.microsoft.com/office/powerpoint/2010/main" val="20817773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chemeClr val="accent6"/>
                </a:solidFill>
              </a:rPr>
              <a:t>Critique of the Program Continued</a:t>
            </a:r>
            <a:endParaRPr lang="en-US" dirty="0">
              <a:solidFill>
                <a:schemeClr val="accent6"/>
              </a:solidFill>
            </a:endParaRPr>
          </a:p>
        </p:txBody>
      </p:sp>
      <p:sp>
        <p:nvSpPr>
          <p:cNvPr id="3" name="Content Placeholder 2"/>
          <p:cNvSpPr>
            <a:spLocks noGrp="1"/>
          </p:cNvSpPr>
          <p:nvPr>
            <p:ph idx="1"/>
          </p:nvPr>
        </p:nvSpPr>
        <p:spPr>
          <a:xfrm>
            <a:off x="0" y="1295400"/>
            <a:ext cx="9067800" cy="5029200"/>
          </a:xfrm>
        </p:spPr>
        <p:txBody>
          <a:bodyPr>
            <a:normAutofit lnSpcReduction="10000"/>
          </a:bodyPr>
          <a:lstStyle/>
          <a:p>
            <a:r>
              <a:rPr lang="en-US" dirty="0" smtClean="0"/>
              <a:t>One aspect is that Harlem Children’s Zone does promote equal opportunity in the school.  The school offers a number of programs at several times, allowing each student the opportunity to get what they need for success.  </a:t>
            </a:r>
          </a:p>
          <a:p>
            <a:r>
              <a:rPr lang="en-US" dirty="0" smtClean="0"/>
              <a:t>As mentioned earlier, each student is afforded technology, and ability to participate in trips, regardless of their ability to pay for it. </a:t>
            </a:r>
          </a:p>
          <a:p>
            <a:r>
              <a:rPr lang="en-US" dirty="0" smtClean="0"/>
              <a:t>They also teach empowerment skills to their students and offer programs that provide skills they will need in the workforce.  The curriculum also encourages the students to be self-advocates and build on each student’s learning style and promote instruction geared toward meeting a student where they are as well as promoting critical thinking skills needed for student success. </a:t>
            </a:r>
            <a:endParaRPr lang="en-US" dirty="0"/>
          </a:p>
        </p:txBody>
      </p:sp>
    </p:spTree>
    <p:extLst>
      <p:ext uri="{BB962C8B-B14F-4D97-AF65-F5344CB8AC3E}">
        <p14:creationId xmlns="" xmlns:p14="http://schemas.microsoft.com/office/powerpoint/2010/main" val="13635510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Critique of the Program Continued</a:t>
            </a:r>
            <a:endParaRPr lang="en-US" dirty="0">
              <a:solidFill>
                <a:schemeClr val="accent6"/>
              </a:solidFill>
            </a:endParaRPr>
          </a:p>
        </p:txBody>
      </p:sp>
      <p:sp>
        <p:nvSpPr>
          <p:cNvPr id="3" name="Content Placeholder 2"/>
          <p:cNvSpPr>
            <a:spLocks noGrp="1"/>
          </p:cNvSpPr>
          <p:nvPr>
            <p:ph idx="1"/>
          </p:nvPr>
        </p:nvSpPr>
        <p:spPr/>
        <p:txBody>
          <a:bodyPr>
            <a:normAutofit/>
          </a:bodyPr>
          <a:lstStyle/>
          <a:p>
            <a:r>
              <a:rPr lang="en-US" dirty="0" smtClean="0"/>
              <a:t>Due to the lack of diversity in the schools with this model, it is not clear whether these schools are promoting learning from alternative viewpoints and different U.S. groups or if they are working to understand current social issues that target groups with little representation in the school.  </a:t>
            </a:r>
          </a:p>
          <a:p>
            <a:r>
              <a:rPr lang="en-US" dirty="0" smtClean="0"/>
              <a:t>There is potential for these aspects of Multicultural Social Justice Education to be clearly implemented in this model as this becomes a focus for the school.</a:t>
            </a:r>
            <a:endParaRPr lang="en-US" dirty="0"/>
          </a:p>
        </p:txBody>
      </p:sp>
    </p:spTree>
    <p:extLst>
      <p:ext uri="{BB962C8B-B14F-4D97-AF65-F5344CB8AC3E}">
        <p14:creationId xmlns="" xmlns:p14="http://schemas.microsoft.com/office/powerpoint/2010/main" val="22877885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Critique of the Program Continued</a:t>
            </a:r>
            <a:endParaRPr lang="en-US" dirty="0">
              <a:solidFill>
                <a:schemeClr val="accent6"/>
              </a:solidFill>
            </a:endParaRPr>
          </a:p>
        </p:txBody>
      </p:sp>
      <p:sp>
        <p:nvSpPr>
          <p:cNvPr id="3" name="Content Placeholder 2"/>
          <p:cNvSpPr>
            <a:spLocks noGrp="1"/>
          </p:cNvSpPr>
          <p:nvPr>
            <p:ph idx="1"/>
          </p:nvPr>
        </p:nvSpPr>
        <p:spPr/>
        <p:txBody>
          <a:bodyPr>
            <a:normAutofit/>
          </a:bodyPr>
          <a:lstStyle/>
          <a:p>
            <a:r>
              <a:rPr lang="en-US" dirty="0" smtClean="0"/>
              <a:t>Due to the lack of diversity in the schools with this model, it is not clear whether these schools are promoting learning from alternative viewpoints and different U.S. groups or if they are working to understand current social issues that target groups with little representation in the school.  </a:t>
            </a:r>
          </a:p>
          <a:p>
            <a:r>
              <a:rPr lang="en-US" dirty="0" smtClean="0"/>
              <a:t>There is potential for these aspects of Multicultural Social Justice Education to be clearly implemented in this model as this becomes a focus for the school.</a:t>
            </a:r>
            <a:endParaRPr lang="en-US" dirty="0"/>
          </a:p>
        </p:txBody>
      </p:sp>
    </p:spTree>
    <p:extLst>
      <p:ext uri="{BB962C8B-B14F-4D97-AF65-F5344CB8AC3E}">
        <p14:creationId xmlns="" xmlns:p14="http://schemas.microsoft.com/office/powerpoint/2010/main" val="22877885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rofesorbaker.files.wordpress.com/2010/12/geoffrey-canada-hcz.jpg"/>
          <p:cNvPicPr>
            <a:picLocks noChangeAspect="1" noChangeArrowheads="1"/>
          </p:cNvPicPr>
          <p:nvPr/>
        </p:nvPicPr>
        <p:blipFill>
          <a:blip r:embed="rId2" cstate="print"/>
          <a:srcRect/>
          <a:stretch>
            <a:fillRect/>
          </a:stretch>
        </p:blipFill>
        <p:spPr bwMode="auto">
          <a:xfrm>
            <a:off x="242345" y="533400"/>
            <a:ext cx="8349987" cy="54102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Page</a:t>
            </a:r>
            <a:endParaRPr lang="en-US" dirty="0"/>
          </a:p>
        </p:txBody>
      </p:sp>
      <p:sp>
        <p:nvSpPr>
          <p:cNvPr id="3" name="Content Placeholder 2"/>
          <p:cNvSpPr>
            <a:spLocks noGrp="1"/>
          </p:cNvSpPr>
          <p:nvPr>
            <p:ph sz="quarter" idx="1"/>
          </p:nvPr>
        </p:nvSpPr>
        <p:spPr/>
        <p:txBody>
          <a:bodyPr/>
          <a:lstStyle/>
          <a:p>
            <a:r>
              <a:rPr lang="en-US" dirty="0" smtClean="0">
                <a:hlinkClick r:id="rId2"/>
              </a:rPr>
              <a:t>http://www.dnainfo.com/20100922/harlem/harlem-childrens-zone-tapped-as-model-for-programs-around-nation</a:t>
            </a:r>
            <a:endParaRPr lang="en-US" dirty="0" smtClean="0"/>
          </a:p>
          <a:p>
            <a:r>
              <a:rPr lang="en-US" dirty="0" smtClean="0">
                <a:hlinkClick r:id="rId3"/>
              </a:rPr>
              <a:t>http://www.hcz.org/</a:t>
            </a:r>
            <a:endParaRPr lang="en-US" dirty="0" smtClean="0"/>
          </a:p>
          <a:p>
            <a:r>
              <a:rPr lang="en-US" dirty="0" smtClean="0">
                <a:hlinkClick r:id="rId4"/>
              </a:rPr>
              <a:t>http://schools.nyc.gov/SchoolPortals/05/M284/AboutUs/Statistics/default.htm</a:t>
            </a:r>
            <a:endParaRPr lang="en-US" dirty="0" smtClean="0"/>
          </a:p>
          <a:p>
            <a:r>
              <a:rPr lang="en-US" dirty="0" smtClean="0">
                <a:hlinkClick r:id="rId5"/>
              </a:rPr>
              <a:t>http://www.hoyleton.org/images/HCZ_Final_White_Paper.pdf</a:t>
            </a:r>
            <a:endParaRPr lang="en-US" dirty="0" smtClean="0"/>
          </a:p>
          <a:p>
            <a:r>
              <a:rPr lang="en-US" dirty="0" smtClean="0">
                <a:hlinkClick r:id="rId6"/>
              </a:rPr>
              <a:t>http://pt3.nl.edu/paquetteryanwebquest.pdf</a:t>
            </a:r>
            <a:endParaRPr lang="en-US" dirty="0" smtClean="0"/>
          </a:p>
          <a:p>
            <a:r>
              <a:rPr lang="en-US" dirty="0" smtClean="0"/>
              <a:t>Banks, J.A. (2004) Multicultural Education: Historical development, dimensions, and practice. </a:t>
            </a:r>
            <a:r>
              <a:rPr lang="en-US" i="1" dirty="0" smtClean="0"/>
              <a:t>Review of Research in Education</a:t>
            </a:r>
            <a:r>
              <a:rPr lang="en-US" dirty="0" smtClean="0"/>
              <a:t>. </a:t>
            </a:r>
            <a:r>
              <a:rPr lang="en-US" smtClean="0"/>
              <a:t>19,3</a:t>
            </a:r>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Children’s Zone Model</a:t>
            </a:r>
            <a:endParaRPr lang="en-US" dirty="0"/>
          </a:p>
        </p:txBody>
      </p:sp>
      <p:sp>
        <p:nvSpPr>
          <p:cNvPr id="3" name="Content Placeholder 2"/>
          <p:cNvSpPr>
            <a:spLocks noGrp="1"/>
          </p:cNvSpPr>
          <p:nvPr>
            <p:ph sz="quarter" idx="1"/>
          </p:nvPr>
        </p:nvSpPr>
        <p:spPr/>
        <p:txBody>
          <a:bodyPr/>
          <a:lstStyle/>
          <a:p>
            <a:pPr marL="0" indent="0" algn="ctr">
              <a:buNone/>
            </a:pPr>
            <a:endParaRPr lang="en-US" sz="4000" dirty="0" smtClean="0"/>
          </a:p>
          <a:p>
            <a:pPr marL="0" indent="0" algn="ctr">
              <a:buNone/>
            </a:pPr>
            <a:endParaRPr lang="en-US" sz="4000" dirty="0"/>
          </a:p>
          <a:p>
            <a:pPr marL="0" indent="0" algn="ctr">
              <a:buNone/>
            </a:pPr>
            <a:r>
              <a:rPr lang="en-US" sz="4000" dirty="0" smtClean="0"/>
              <a:t>The five principles of the HCZ to create </a:t>
            </a:r>
            <a:r>
              <a:rPr lang="en-US" sz="4000" b="1" i="1" u="sng" dirty="0" smtClean="0"/>
              <a:t>CHANGE:</a:t>
            </a:r>
          </a:p>
          <a:p>
            <a:endParaRPr lang="en-US" dirty="0"/>
          </a:p>
        </p:txBody>
      </p:sp>
    </p:spTree>
    <p:extLst>
      <p:ext uri="{BB962C8B-B14F-4D97-AF65-F5344CB8AC3E}">
        <p14:creationId xmlns="" xmlns:p14="http://schemas.microsoft.com/office/powerpoint/2010/main" val="1397380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Principles</a:t>
            </a:r>
            <a:endParaRPr lang="en-US" dirty="0"/>
          </a:p>
        </p:txBody>
      </p:sp>
      <p:sp>
        <p:nvSpPr>
          <p:cNvPr id="3" name="Content Placeholder 2"/>
          <p:cNvSpPr>
            <a:spLocks noGrp="1"/>
          </p:cNvSpPr>
          <p:nvPr>
            <p:ph sz="quarter" idx="1"/>
          </p:nvPr>
        </p:nvSpPr>
        <p:spPr/>
        <p:txBody>
          <a:bodyPr>
            <a:normAutofit fontScale="92500"/>
          </a:bodyPr>
          <a:lstStyle/>
          <a:p>
            <a:pPr marL="0" indent="0" algn="ctr">
              <a:buNone/>
            </a:pPr>
            <a:r>
              <a:rPr lang="en-US" sz="2600" b="1" dirty="0" smtClean="0"/>
              <a:t>Principle 1: Neighborhood-Based, At-Scale Approach</a:t>
            </a:r>
          </a:p>
          <a:p>
            <a:r>
              <a:rPr lang="en-US" sz="2300" dirty="0" smtClean="0"/>
              <a:t> </a:t>
            </a:r>
            <a:r>
              <a:rPr lang="en-US" sz="2300" dirty="0"/>
              <a:t>While no single non-profit organization can meet the needs of the millions of American children living in poverty, one organization working with partners can make a difference for thousands of children in </a:t>
            </a:r>
            <a:r>
              <a:rPr lang="en-US" sz="3000" b="1" dirty="0"/>
              <a:t>one</a:t>
            </a:r>
            <a:r>
              <a:rPr lang="en-US" sz="2300" dirty="0"/>
              <a:t> </a:t>
            </a:r>
            <a:r>
              <a:rPr lang="en-US" sz="2300" dirty="0" smtClean="0"/>
              <a:t>community.</a:t>
            </a:r>
          </a:p>
          <a:p>
            <a:r>
              <a:rPr lang="en-US" sz="2300" dirty="0" smtClean="0"/>
              <a:t>HCZ focuses on finite area where the program can concentrate on intensive services with children and families that are hardest to reach. </a:t>
            </a:r>
            <a:endParaRPr lang="en-US" sz="2300" dirty="0"/>
          </a:p>
          <a:p>
            <a:r>
              <a:rPr lang="en-US" sz="2300" dirty="0" smtClean="0"/>
              <a:t>HCZ surrounds children and families with programs and role models whose message is success. (Religion, schools, weight control, college preparation, etc.)</a:t>
            </a:r>
          </a:p>
          <a:p>
            <a:endParaRPr lang="en-US" dirty="0"/>
          </a:p>
        </p:txBody>
      </p:sp>
    </p:spTree>
    <p:extLst>
      <p:ext uri="{BB962C8B-B14F-4D97-AF65-F5344CB8AC3E}">
        <p14:creationId xmlns="" xmlns:p14="http://schemas.microsoft.com/office/powerpoint/2010/main" val="1781408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84096"/>
            <a:ext cx="8229600" cy="5842067"/>
          </a:xfrm>
        </p:spPr>
        <p:txBody>
          <a:bodyPr>
            <a:normAutofit/>
          </a:bodyPr>
          <a:lstStyle/>
          <a:p>
            <a:pPr marL="0" indent="0" algn="ctr">
              <a:buNone/>
            </a:pPr>
            <a:r>
              <a:rPr lang="en-US" sz="2600" b="1" dirty="0" smtClean="0"/>
              <a:t>Principle 2: The HCZ Pipeline</a:t>
            </a:r>
          </a:p>
        </p:txBody>
      </p:sp>
      <p:pic>
        <p:nvPicPr>
          <p:cNvPr id="4" name="Picture 3" descr="the-hcz-pipeline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15699" y="1168400"/>
            <a:ext cx="6667500" cy="2260600"/>
          </a:xfrm>
          <a:prstGeom prst="rect">
            <a:avLst/>
          </a:prstGeom>
        </p:spPr>
      </p:pic>
      <p:sp>
        <p:nvSpPr>
          <p:cNvPr id="5" name="TextBox 4"/>
          <p:cNvSpPr txBox="1"/>
          <p:nvPr/>
        </p:nvSpPr>
        <p:spPr>
          <a:xfrm>
            <a:off x="835450" y="3429000"/>
            <a:ext cx="7652722" cy="2308324"/>
          </a:xfrm>
          <a:prstGeom prst="rect">
            <a:avLst/>
          </a:prstGeom>
          <a:noFill/>
        </p:spPr>
        <p:txBody>
          <a:bodyPr wrap="square" rtlCol="0">
            <a:spAutoFit/>
          </a:bodyPr>
          <a:lstStyle/>
          <a:p>
            <a:pPr marL="285750" indent="-285750">
              <a:buFont typeface="Arial"/>
              <a:buChar char="•"/>
            </a:pPr>
            <a:r>
              <a:rPr lang="en-US" dirty="0" smtClean="0"/>
              <a:t>The HCZ Pipeline is a continuum of services that are seamless </a:t>
            </a:r>
            <a:r>
              <a:rPr lang="en-US" dirty="0"/>
              <a:t>series of free, coordinated, best-practice programs. We focus on the needs of children at every developmental stage with specific programs addressing pre-natal care, infants, toddlers, elementary school, middle school, adolescents, and </a:t>
            </a:r>
            <a:r>
              <a:rPr lang="en-US" dirty="0" smtClean="0"/>
              <a:t>college.</a:t>
            </a:r>
          </a:p>
          <a:p>
            <a:pPr marL="285750" indent="-285750">
              <a:buFont typeface="Arial"/>
              <a:buChar char="•"/>
            </a:pPr>
            <a:r>
              <a:rPr lang="en-US" dirty="0" smtClean="0"/>
              <a:t> Academic excellence is a PRIMARY goal of the HCZ Pipeline.</a:t>
            </a:r>
          </a:p>
          <a:p>
            <a:pPr marL="285750" indent="-285750">
              <a:buFont typeface="Arial"/>
              <a:buChar char="•"/>
            </a:pPr>
            <a:r>
              <a:rPr lang="en-US" dirty="0" smtClean="0"/>
              <a:t>Children/Adults can enter this pipeline at any stage and will be supported with all of the high-quality programs. </a:t>
            </a:r>
          </a:p>
          <a:p>
            <a:r>
              <a:rPr lang="en-US" dirty="0" smtClean="0"/>
              <a:t>  </a:t>
            </a:r>
            <a:endParaRPr lang="en-US" dirty="0"/>
          </a:p>
        </p:txBody>
      </p:sp>
    </p:spTree>
    <p:extLst>
      <p:ext uri="{BB962C8B-B14F-4D97-AF65-F5344CB8AC3E}">
        <p14:creationId xmlns="" xmlns:p14="http://schemas.microsoft.com/office/powerpoint/2010/main" val="23285295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291</TotalTime>
  <Words>5037</Words>
  <Application>Microsoft Office PowerPoint</Application>
  <PresentationFormat>On-screen Show (4:3)</PresentationFormat>
  <Paragraphs>461</Paragraphs>
  <Slides>67</Slides>
  <Notes>1</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Oriel</vt:lpstr>
      <vt:lpstr>Harlem Children’s Zone</vt:lpstr>
      <vt:lpstr>Slide 2</vt:lpstr>
      <vt:lpstr>Geoffrey Canada’s Thoughts on HCZ</vt:lpstr>
      <vt:lpstr>Who, What, When, Where…</vt:lpstr>
      <vt:lpstr>The Beginning</vt:lpstr>
      <vt:lpstr>Growing and What it does for the Community: </vt:lpstr>
      <vt:lpstr>The Children’s Zone Model</vt:lpstr>
      <vt:lpstr>5 Principles</vt:lpstr>
      <vt:lpstr>Slide 9</vt:lpstr>
      <vt:lpstr>Principle 2 Continued…</vt:lpstr>
      <vt:lpstr>Slide 11</vt:lpstr>
      <vt:lpstr>Slide 12</vt:lpstr>
      <vt:lpstr>Slide 13</vt:lpstr>
      <vt:lpstr>Principle 5 Continued </vt:lpstr>
      <vt:lpstr>HCZ’s Origin Aim</vt:lpstr>
      <vt:lpstr>Slide 16</vt:lpstr>
      <vt:lpstr>Harlem Children’s Zone strives to achieve and assure that…</vt:lpstr>
      <vt:lpstr>Explanations for why the Harlem Children’s Zone was created</vt:lpstr>
      <vt:lpstr>Theoretical Base</vt:lpstr>
      <vt:lpstr>l</vt:lpstr>
      <vt:lpstr>Parts of Bronfenbrenner’s Ecological Model</vt:lpstr>
      <vt:lpstr>Slide 22</vt:lpstr>
      <vt:lpstr>Implications for Practice</vt:lpstr>
      <vt:lpstr>Slide 24</vt:lpstr>
      <vt:lpstr>How does the Harlem Children’s Zone use this Ecological theory of Development?</vt:lpstr>
      <vt:lpstr>Dimensions of Multicultural Education within the Harlem Children’s Zone Framework</vt:lpstr>
      <vt:lpstr>Dimensions Continued</vt:lpstr>
      <vt:lpstr>Dimensions Continued</vt:lpstr>
      <vt:lpstr>Dimensions Continued</vt:lpstr>
      <vt:lpstr>Dimensions Continued</vt:lpstr>
      <vt:lpstr>HCZ Project’s Three Growth Phases in Central Harlem</vt:lpstr>
      <vt:lpstr>Programs offered by HCZ</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Gallery Walk Activity</vt:lpstr>
      <vt:lpstr>Digger Deeper into Promise Academy</vt:lpstr>
      <vt:lpstr>Slide 48</vt:lpstr>
      <vt:lpstr>Enrollment Levels K-12</vt:lpstr>
      <vt:lpstr>Students That Attend Promise Academy</vt:lpstr>
      <vt:lpstr>Eligibility For Free Lunch </vt:lpstr>
      <vt:lpstr>Attendance Rate of Students </vt:lpstr>
      <vt:lpstr>Grade 3 - % of students at or above proficiency </vt:lpstr>
      <vt:lpstr>Grade 4 - % of students at or above proficiency</vt:lpstr>
      <vt:lpstr>Grade 5 - % of students at or above proficiency</vt:lpstr>
      <vt:lpstr>Grade 6 - % of students at or above proficiency</vt:lpstr>
      <vt:lpstr>Grade 7 - % of students at or above proficiency</vt:lpstr>
      <vt:lpstr>Grade 8 - % of students at or above proficiency</vt:lpstr>
      <vt:lpstr>Teacher Qualifications</vt:lpstr>
      <vt:lpstr>Survey</vt:lpstr>
      <vt:lpstr>Future Implementation</vt:lpstr>
      <vt:lpstr>Critique of the Program</vt:lpstr>
      <vt:lpstr>Critique of the Program Continued</vt:lpstr>
      <vt:lpstr>Critique of the Program Continued</vt:lpstr>
      <vt:lpstr>Critique of the Program Continued</vt:lpstr>
      <vt:lpstr>Slide 66</vt:lpstr>
      <vt:lpstr>Reference Page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Harlem Children’s Zone</dc:title>
  <dc:creator>Amanda</dc:creator>
  <cp:lastModifiedBy>hjjennet</cp:lastModifiedBy>
  <cp:revision>80</cp:revision>
  <dcterms:created xsi:type="dcterms:W3CDTF">2012-03-15T18:52:36Z</dcterms:created>
  <dcterms:modified xsi:type="dcterms:W3CDTF">2012-04-11T22:31:40Z</dcterms:modified>
</cp:coreProperties>
</file>