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95" r:id="rId21"/>
    <p:sldId id="284" r:id="rId22"/>
    <p:sldId id="280" r:id="rId23"/>
    <p:sldId id="281" r:id="rId24"/>
    <p:sldId id="282" r:id="rId25"/>
    <p:sldId id="283" r:id="rId26"/>
    <p:sldId id="290" r:id="rId27"/>
    <p:sldId id="285" r:id="rId28"/>
    <p:sldId id="286" r:id="rId29"/>
    <p:sldId id="287" r:id="rId30"/>
    <p:sldId id="288" r:id="rId31"/>
    <p:sldId id="289" r:id="rId32"/>
    <p:sldId id="293" r:id="rId33"/>
    <p:sldId id="279" r:id="rId34"/>
    <p:sldId id="291" r:id="rId35"/>
    <p:sldId id="292" r:id="rId36"/>
    <p:sldId id="294" r:id="rId37"/>
    <p:sldId id="266" r:id="rId38"/>
    <p:sldId id="268" r:id="rId39"/>
    <p:sldId id="272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2FD18-9B07-4EC9-8345-5D56669B9C36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CBCF9FF-5E3E-409A-A2C1-A12B9A54D142}">
      <dgm:prSet phldrT="[Text]"/>
      <dgm:spPr/>
      <dgm:t>
        <a:bodyPr/>
        <a:lstStyle/>
        <a:p>
          <a:r>
            <a:rPr lang="en-US" dirty="0" smtClean="0"/>
            <a:t>Key Components</a:t>
          </a:r>
          <a:endParaRPr lang="en-US" dirty="0"/>
        </a:p>
      </dgm:t>
    </dgm:pt>
    <dgm:pt modelId="{CDF15E39-88AE-41C2-8D5A-3241600D0588}" type="parTrans" cxnId="{7FA7F52A-B48C-4E45-8B83-170353030E66}">
      <dgm:prSet/>
      <dgm:spPr/>
      <dgm:t>
        <a:bodyPr/>
        <a:lstStyle/>
        <a:p>
          <a:endParaRPr lang="en-US"/>
        </a:p>
      </dgm:t>
    </dgm:pt>
    <dgm:pt modelId="{A8493796-4F7B-4881-B3E8-DBDBBD6DDDB1}" type="sibTrans" cxnId="{7FA7F52A-B48C-4E45-8B83-170353030E66}">
      <dgm:prSet/>
      <dgm:spPr/>
      <dgm:t>
        <a:bodyPr/>
        <a:lstStyle/>
        <a:p>
          <a:endParaRPr lang="en-US"/>
        </a:p>
      </dgm:t>
    </dgm:pt>
    <dgm:pt modelId="{71528F6F-1FCF-4DA4-9AD3-8E1286C5DDEA}">
      <dgm:prSet phldrT="[Text]"/>
      <dgm:spPr/>
      <dgm:t>
        <a:bodyPr/>
        <a:lstStyle/>
        <a:p>
          <a:r>
            <a:rPr lang="en-US" dirty="0" smtClean="0"/>
            <a:t>Observation</a:t>
          </a:r>
        </a:p>
        <a:p>
          <a:r>
            <a:rPr lang="en-US" dirty="0" smtClean="0"/>
            <a:t>Children need the opportunity to observe literacy behaviors from others. For example, being read to from a parent. </a:t>
          </a:r>
        </a:p>
      </dgm:t>
    </dgm:pt>
    <dgm:pt modelId="{E01056B1-4A9E-45DD-B51B-8CFFCCA77876}" type="parTrans" cxnId="{8ED5B776-9F4B-4677-8A9A-F6705CDBA776}">
      <dgm:prSet/>
      <dgm:spPr/>
      <dgm:t>
        <a:bodyPr/>
        <a:lstStyle/>
        <a:p>
          <a:endParaRPr lang="en-US"/>
        </a:p>
      </dgm:t>
    </dgm:pt>
    <dgm:pt modelId="{840FEA31-5FEA-4085-8D45-74E763498F0F}" type="sibTrans" cxnId="{8ED5B776-9F4B-4677-8A9A-F6705CDBA776}">
      <dgm:prSet/>
      <dgm:spPr/>
      <dgm:t>
        <a:bodyPr/>
        <a:lstStyle/>
        <a:p>
          <a:endParaRPr lang="en-US"/>
        </a:p>
      </dgm:t>
    </dgm:pt>
    <dgm:pt modelId="{A8CC2AB0-5423-472E-93E9-01BD0B83619D}">
      <dgm:prSet phldrT="[Text]"/>
      <dgm:spPr/>
      <dgm:t>
        <a:bodyPr/>
        <a:lstStyle/>
        <a:p>
          <a:r>
            <a:rPr lang="en-US" dirty="0" smtClean="0"/>
            <a:t>Collaboration</a:t>
          </a:r>
        </a:p>
        <a:p>
          <a:r>
            <a:rPr lang="en-US" dirty="0" smtClean="0"/>
            <a:t>Children need to interact with others who provide encouragement and help with the reading process.</a:t>
          </a:r>
          <a:endParaRPr lang="en-US" dirty="0"/>
        </a:p>
      </dgm:t>
    </dgm:pt>
    <dgm:pt modelId="{F3A29219-B187-48CD-8698-8303265F97AF}" type="parTrans" cxnId="{825ED743-84BB-452B-A032-CBE05DF86561}">
      <dgm:prSet/>
      <dgm:spPr/>
      <dgm:t>
        <a:bodyPr/>
        <a:lstStyle/>
        <a:p>
          <a:endParaRPr lang="en-US"/>
        </a:p>
      </dgm:t>
    </dgm:pt>
    <dgm:pt modelId="{FBA01292-4A05-45C8-A6EB-CFF936EFA8A6}" type="sibTrans" cxnId="{825ED743-84BB-452B-A032-CBE05DF86561}">
      <dgm:prSet/>
      <dgm:spPr/>
      <dgm:t>
        <a:bodyPr/>
        <a:lstStyle/>
        <a:p>
          <a:endParaRPr lang="en-US"/>
        </a:p>
      </dgm:t>
    </dgm:pt>
    <dgm:pt modelId="{71151BE6-106F-4280-A217-7F39B9F0F506}">
      <dgm:prSet phldrT="[Text]"/>
      <dgm:spPr/>
      <dgm:t>
        <a:bodyPr/>
        <a:lstStyle/>
        <a:p>
          <a:r>
            <a:rPr lang="en-US" dirty="0" smtClean="0"/>
            <a:t>Practice</a:t>
          </a:r>
        </a:p>
        <a:p>
          <a:r>
            <a:rPr lang="en-US" dirty="0" smtClean="0"/>
            <a:t>Children need the opportunity to practice alone in order to self evaluate, make corrections, and increase their skills independently. </a:t>
          </a:r>
          <a:endParaRPr lang="en-US" dirty="0"/>
        </a:p>
      </dgm:t>
    </dgm:pt>
    <dgm:pt modelId="{7E739F6A-28CB-44DC-A73C-618292803E5F}" type="parTrans" cxnId="{89493C3F-3C0A-429D-A516-92598169558A}">
      <dgm:prSet/>
      <dgm:spPr/>
      <dgm:t>
        <a:bodyPr/>
        <a:lstStyle/>
        <a:p>
          <a:endParaRPr lang="en-US"/>
        </a:p>
      </dgm:t>
    </dgm:pt>
    <dgm:pt modelId="{CF324104-DB31-4118-82DE-E80BDED580A5}" type="sibTrans" cxnId="{89493C3F-3C0A-429D-A516-92598169558A}">
      <dgm:prSet/>
      <dgm:spPr/>
      <dgm:t>
        <a:bodyPr/>
        <a:lstStyle/>
        <a:p>
          <a:endParaRPr lang="en-US"/>
        </a:p>
      </dgm:t>
    </dgm:pt>
    <dgm:pt modelId="{BB7C7118-9573-42AC-8900-F1EB7D4E2264}">
      <dgm:prSet phldrT="[Text]"/>
      <dgm:spPr/>
      <dgm:t>
        <a:bodyPr/>
        <a:lstStyle/>
        <a:p>
          <a:r>
            <a:rPr lang="en-US" dirty="0" smtClean="0"/>
            <a:t>Performance</a:t>
          </a:r>
        </a:p>
        <a:p>
          <a:r>
            <a:rPr lang="en-US" dirty="0" smtClean="0"/>
            <a:t>Children need the opportunity to share their new reading skills with those who support them. </a:t>
          </a:r>
          <a:endParaRPr lang="en-US" dirty="0"/>
        </a:p>
      </dgm:t>
    </dgm:pt>
    <dgm:pt modelId="{2F0E3085-E8E6-4706-A045-3361F8F34D56}" type="parTrans" cxnId="{7211D6E1-53EC-42E3-90EA-59A891CE6E04}">
      <dgm:prSet/>
      <dgm:spPr/>
      <dgm:t>
        <a:bodyPr/>
        <a:lstStyle/>
        <a:p>
          <a:endParaRPr lang="en-US"/>
        </a:p>
      </dgm:t>
    </dgm:pt>
    <dgm:pt modelId="{615969F6-05AF-4453-A37F-0F64DC3226AB}" type="sibTrans" cxnId="{7211D6E1-53EC-42E3-90EA-59A891CE6E04}">
      <dgm:prSet/>
      <dgm:spPr/>
      <dgm:t>
        <a:bodyPr/>
        <a:lstStyle/>
        <a:p>
          <a:endParaRPr lang="en-US"/>
        </a:p>
      </dgm:t>
    </dgm:pt>
    <dgm:pt modelId="{D1864E67-63DD-4896-B779-539FAD1AC9ED}" type="pres">
      <dgm:prSet presAssocID="{7CA2FD18-9B07-4EC9-8345-5D56669B9C3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02095-033E-419A-8F6C-1915357176AC}" type="pres">
      <dgm:prSet presAssocID="{7CA2FD18-9B07-4EC9-8345-5D56669B9C36}" presName="matrix" presStyleCnt="0"/>
      <dgm:spPr/>
    </dgm:pt>
    <dgm:pt modelId="{E0AC6CD5-3204-4749-A5AC-B6691A876FDE}" type="pres">
      <dgm:prSet presAssocID="{7CA2FD18-9B07-4EC9-8345-5D56669B9C36}" presName="tile1" presStyleLbl="node1" presStyleIdx="0" presStyleCnt="4"/>
      <dgm:spPr/>
      <dgm:t>
        <a:bodyPr/>
        <a:lstStyle/>
        <a:p>
          <a:endParaRPr lang="en-US"/>
        </a:p>
      </dgm:t>
    </dgm:pt>
    <dgm:pt modelId="{13057FE9-FE28-4AD0-85DE-D540B8734EEF}" type="pres">
      <dgm:prSet presAssocID="{7CA2FD18-9B07-4EC9-8345-5D56669B9C3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AE242-64D7-4297-881C-1DF02A2C6CAB}" type="pres">
      <dgm:prSet presAssocID="{7CA2FD18-9B07-4EC9-8345-5D56669B9C36}" presName="tile2" presStyleLbl="node1" presStyleIdx="1" presStyleCnt="4"/>
      <dgm:spPr/>
      <dgm:t>
        <a:bodyPr/>
        <a:lstStyle/>
        <a:p>
          <a:endParaRPr lang="en-US"/>
        </a:p>
      </dgm:t>
    </dgm:pt>
    <dgm:pt modelId="{DE510305-97F3-4AC3-91C1-09CE7A1ABB48}" type="pres">
      <dgm:prSet presAssocID="{7CA2FD18-9B07-4EC9-8345-5D56669B9C3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66677-B7FF-4246-91AF-E5309EDC7E24}" type="pres">
      <dgm:prSet presAssocID="{7CA2FD18-9B07-4EC9-8345-5D56669B9C36}" presName="tile3" presStyleLbl="node1" presStyleIdx="2" presStyleCnt="4"/>
      <dgm:spPr/>
      <dgm:t>
        <a:bodyPr/>
        <a:lstStyle/>
        <a:p>
          <a:endParaRPr lang="en-US"/>
        </a:p>
      </dgm:t>
    </dgm:pt>
    <dgm:pt modelId="{D9CBF47C-3ACE-4FDB-AF95-5656E3D782FA}" type="pres">
      <dgm:prSet presAssocID="{7CA2FD18-9B07-4EC9-8345-5D56669B9C3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C1BFA-1CB0-49A8-8FE8-64276D114DAD}" type="pres">
      <dgm:prSet presAssocID="{7CA2FD18-9B07-4EC9-8345-5D56669B9C36}" presName="tile4" presStyleLbl="node1" presStyleIdx="3" presStyleCnt="4"/>
      <dgm:spPr/>
      <dgm:t>
        <a:bodyPr/>
        <a:lstStyle/>
        <a:p>
          <a:endParaRPr lang="en-US"/>
        </a:p>
      </dgm:t>
    </dgm:pt>
    <dgm:pt modelId="{D95E38F0-5CBC-4EE5-A29B-9639F8FF3735}" type="pres">
      <dgm:prSet presAssocID="{7CA2FD18-9B07-4EC9-8345-5D56669B9C3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BE696-6FD8-409B-959B-0F99E2407BA4}" type="pres">
      <dgm:prSet presAssocID="{7CA2FD18-9B07-4EC9-8345-5D56669B9C3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857F972-9A17-484B-A88F-69FDE90140FD}" type="presOf" srcId="{BB7C7118-9573-42AC-8900-F1EB7D4E2264}" destId="{D95E38F0-5CBC-4EE5-A29B-9639F8FF3735}" srcOrd="1" destOrd="0" presId="urn:microsoft.com/office/officeart/2005/8/layout/matrix1"/>
    <dgm:cxn modelId="{3B66068B-E141-4C7B-9210-086A04CC95CB}" type="presOf" srcId="{71151BE6-106F-4280-A217-7F39B9F0F506}" destId="{D9CBF47C-3ACE-4FDB-AF95-5656E3D782FA}" srcOrd="1" destOrd="0" presId="urn:microsoft.com/office/officeart/2005/8/layout/matrix1"/>
    <dgm:cxn modelId="{8ED5B776-9F4B-4677-8A9A-F6705CDBA776}" srcId="{BCBCF9FF-5E3E-409A-A2C1-A12B9A54D142}" destId="{71528F6F-1FCF-4DA4-9AD3-8E1286C5DDEA}" srcOrd="0" destOrd="0" parTransId="{E01056B1-4A9E-45DD-B51B-8CFFCCA77876}" sibTransId="{840FEA31-5FEA-4085-8D45-74E763498F0F}"/>
    <dgm:cxn modelId="{EFD8E759-D291-42B5-BF9D-B2E4015B6DDE}" type="presOf" srcId="{71528F6F-1FCF-4DA4-9AD3-8E1286C5DDEA}" destId="{E0AC6CD5-3204-4749-A5AC-B6691A876FDE}" srcOrd="0" destOrd="0" presId="urn:microsoft.com/office/officeart/2005/8/layout/matrix1"/>
    <dgm:cxn modelId="{7211D6E1-53EC-42E3-90EA-59A891CE6E04}" srcId="{BCBCF9FF-5E3E-409A-A2C1-A12B9A54D142}" destId="{BB7C7118-9573-42AC-8900-F1EB7D4E2264}" srcOrd="3" destOrd="0" parTransId="{2F0E3085-E8E6-4706-A045-3361F8F34D56}" sibTransId="{615969F6-05AF-4453-A37F-0F64DC3226AB}"/>
    <dgm:cxn modelId="{7FA7F52A-B48C-4E45-8B83-170353030E66}" srcId="{7CA2FD18-9B07-4EC9-8345-5D56669B9C36}" destId="{BCBCF9FF-5E3E-409A-A2C1-A12B9A54D142}" srcOrd="0" destOrd="0" parTransId="{CDF15E39-88AE-41C2-8D5A-3241600D0588}" sibTransId="{A8493796-4F7B-4881-B3E8-DBDBBD6DDDB1}"/>
    <dgm:cxn modelId="{62022833-CFEA-4B42-983D-39FD33DF9C0E}" type="presOf" srcId="{7CA2FD18-9B07-4EC9-8345-5D56669B9C36}" destId="{D1864E67-63DD-4896-B779-539FAD1AC9ED}" srcOrd="0" destOrd="0" presId="urn:microsoft.com/office/officeart/2005/8/layout/matrix1"/>
    <dgm:cxn modelId="{83B8B0F2-EBB5-4509-8F34-46463DAAFD2A}" type="presOf" srcId="{BCBCF9FF-5E3E-409A-A2C1-A12B9A54D142}" destId="{88EBE696-6FD8-409B-959B-0F99E2407BA4}" srcOrd="0" destOrd="0" presId="urn:microsoft.com/office/officeart/2005/8/layout/matrix1"/>
    <dgm:cxn modelId="{825ED743-84BB-452B-A032-CBE05DF86561}" srcId="{BCBCF9FF-5E3E-409A-A2C1-A12B9A54D142}" destId="{A8CC2AB0-5423-472E-93E9-01BD0B83619D}" srcOrd="1" destOrd="0" parTransId="{F3A29219-B187-48CD-8698-8303265F97AF}" sibTransId="{FBA01292-4A05-45C8-A6EB-CFF936EFA8A6}"/>
    <dgm:cxn modelId="{2E99404D-1847-4C28-A749-E9CCA74CAF19}" type="presOf" srcId="{71528F6F-1FCF-4DA4-9AD3-8E1286C5DDEA}" destId="{13057FE9-FE28-4AD0-85DE-D540B8734EEF}" srcOrd="1" destOrd="0" presId="urn:microsoft.com/office/officeart/2005/8/layout/matrix1"/>
    <dgm:cxn modelId="{99FB16CD-8CA8-4525-950F-36FD0AD794C1}" type="presOf" srcId="{A8CC2AB0-5423-472E-93E9-01BD0B83619D}" destId="{72FAE242-64D7-4297-881C-1DF02A2C6CAB}" srcOrd="0" destOrd="0" presId="urn:microsoft.com/office/officeart/2005/8/layout/matrix1"/>
    <dgm:cxn modelId="{1C9F5FEA-A3FC-48DF-B2E8-5F8C230263BD}" type="presOf" srcId="{71151BE6-106F-4280-A217-7F39B9F0F506}" destId="{B9666677-B7FF-4246-91AF-E5309EDC7E24}" srcOrd="0" destOrd="0" presId="urn:microsoft.com/office/officeart/2005/8/layout/matrix1"/>
    <dgm:cxn modelId="{B24F1027-135C-4068-B1DF-9D4826CF3358}" type="presOf" srcId="{A8CC2AB0-5423-472E-93E9-01BD0B83619D}" destId="{DE510305-97F3-4AC3-91C1-09CE7A1ABB48}" srcOrd="1" destOrd="0" presId="urn:microsoft.com/office/officeart/2005/8/layout/matrix1"/>
    <dgm:cxn modelId="{4ACAE237-0CA9-479E-BC70-9D2D47E569BB}" type="presOf" srcId="{BB7C7118-9573-42AC-8900-F1EB7D4E2264}" destId="{9E8C1BFA-1CB0-49A8-8FE8-64276D114DAD}" srcOrd="0" destOrd="0" presId="urn:microsoft.com/office/officeart/2005/8/layout/matrix1"/>
    <dgm:cxn modelId="{89493C3F-3C0A-429D-A516-92598169558A}" srcId="{BCBCF9FF-5E3E-409A-A2C1-A12B9A54D142}" destId="{71151BE6-106F-4280-A217-7F39B9F0F506}" srcOrd="2" destOrd="0" parTransId="{7E739F6A-28CB-44DC-A73C-618292803E5F}" sibTransId="{CF324104-DB31-4118-82DE-E80BDED580A5}"/>
    <dgm:cxn modelId="{6374C12C-C92C-4708-9273-9ACA4C48A6D4}" type="presParOf" srcId="{D1864E67-63DD-4896-B779-539FAD1AC9ED}" destId="{E8102095-033E-419A-8F6C-1915357176AC}" srcOrd="0" destOrd="0" presId="urn:microsoft.com/office/officeart/2005/8/layout/matrix1"/>
    <dgm:cxn modelId="{88216E4B-83C2-40E4-BD7A-F0CAB053C085}" type="presParOf" srcId="{E8102095-033E-419A-8F6C-1915357176AC}" destId="{E0AC6CD5-3204-4749-A5AC-B6691A876FDE}" srcOrd="0" destOrd="0" presId="urn:microsoft.com/office/officeart/2005/8/layout/matrix1"/>
    <dgm:cxn modelId="{81002DD5-CB4B-4853-8554-7F9475D5746F}" type="presParOf" srcId="{E8102095-033E-419A-8F6C-1915357176AC}" destId="{13057FE9-FE28-4AD0-85DE-D540B8734EEF}" srcOrd="1" destOrd="0" presId="urn:microsoft.com/office/officeart/2005/8/layout/matrix1"/>
    <dgm:cxn modelId="{3B45E7C1-CF09-44C4-B0D0-A58658EDDEDC}" type="presParOf" srcId="{E8102095-033E-419A-8F6C-1915357176AC}" destId="{72FAE242-64D7-4297-881C-1DF02A2C6CAB}" srcOrd="2" destOrd="0" presId="urn:microsoft.com/office/officeart/2005/8/layout/matrix1"/>
    <dgm:cxn modelId="{8A349D5A-4A48-4867-96C8-357C94483BF4}" type="presParOf" srcId="{E8102095-033E-419A-8F6C-1915357176AC}" destId="{DE510305-97F3-4AC3-91C1-09CE7A1ABB48}" srcOrd="3" destOrd="0" presId="urn:microsoft.com/office/officeart/2005/8/layout/matrix1"/>
    <dgm:cxn modelId="{CA3370BE-3B88-4268-B711-6F69241A3DBA}" type="presParOf" srcId="{E8102095-033E-419A-8F6C-1915357176AC}" destId="{B9666677-B7FF-4246-91AF-E5309EDC7E24}" srcOrd="4" destOrd="0" presId="urn:microsoft.com/office/officeart/2005/8/layout/matrix1"/>
    <dgm:cxn modelId="{0102F8DE-9CF0-4B25-A22A-6BBF9BEE6DF1}" type="presParOf" srcId="{E8102095-033E-419A-8F6C-1915357176AC}" destId="{D9CBF47C-3ACE-4FDB-AF95-5656E3D782FA}" srcOrd="5" destOrd="0" presId="urn:microsoft.com/office/officeart/2005/8/layout/matrix1"/>
    <dgm:cxn modelId="{99DB70D8-A9E9-499D-87AE-216F15C05510}" type="presParOf" srcId="{E8102095-033E-419A-8F6C-1915357176AC}" destId="{9E8C1BFA-1CB0-49A8-8FE8-64276D114DAD}" srcOrd="6" destOrd="0" presId="urn:microsoft.com/office/officeart/2005/8/layout/matrix1"/>
    <dgm:cxn modelId="{1831808A-F064-400A-93E9-501C01EBA57A}" type="presParOf" srcId="{E8102095-033E-419A-8F6C-1915357176AC}" destId="{D95E38F0-5CBC-4EE5-A29B-9639F8FF3735}" srcOrd="7" destOrd="0" presId="urn:microsoft.com/office/officeart/2005/8/layout/matrix1"/>
    <dgm:cxn modelId="{6BC093B7-F01A-487D-BC98-A0C3191EE171}" type="presParOf" srcId="{D1864E67-63DD-4896-B779-539FAD1AC9ED}" destId="{88EBE696-6FD8-409B-959B-0F99E2407B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C6CD5-3204-4749-A5AC-B6691A876FDE}">
      <dsp:nvSpPr>
        <dsp:cNvPr id="0" name=""/>
        <dsp:cNvSpPr/>
      </dsp:nvSpPr>
      <dsp:spPr>
        <a:xfrm rot="16200000">
          <a:off x="533399" y="-533399"/>
          <a:ext cx="3048000" cy="4114800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Observation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Children need the opportunity to observe literacy behaviors from others. For example, being read to from a parent. </a:t>
          </a:r>
        </a:p>
      </dsp:txBody>
      <dsp:txXfrm rot="16200000">
        <a:off x="914399" y="-914399"/>
        <a:ext cx="2286000" cy="4114800"/>
      </dsp:txXfrm>
    </dsp:sp>
    <dsp:sp modelId="{72FAE242-64D7-4297-881C-1DF02A2C6CAB}">
      <dsp:nvSpPr>
        <dsp:cNvPr id="0" name=""/>
        <dsp:cNvSpPr/>
      </dsp:nvSpPr>
      <dsp:spPr>
        <a:xfrm>
          <a:off x="4114800" y="0"/>
          <a:ext cx="4114800" cy="3048000"/>
        </a:xfrm>
        <a:prstGeom prst="round1Rect">
          <a:avLst/>
        </a:prstGeom>
        <a:solidFill>
          <a:schemeClr val="accent1">
            <a:shade val="80000"/>
            <a:hueOff val="149568"/>
            <a:satOff val="6951"/>
            <a:lumOff val="8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Collaboration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Children need to interact with others who provide encouragement and help with the reading process.</a:t>
          </a:r>
          <a:endParaRPr lang="en-US" sz="1900" kern="1200" dirty="0"/>
        </a:p>
      </dsp:txBody>
      <dsp:txXfrm>
        <a:off x="4114800" y="0"/>
        <a:ext cx="4114800" cy="2286000"/>
      </dsp:txXfrm>
    </dsp:sp>
    <dsp:sp modelId="{B9666677-B7FF-4246-91AF-E5309EDC7E24}">
      <dsp:nvSpPr>
        <dsp:cNvPr id="0" name=""/>
        <dsp:cNvSpPr/>
      </dsp:nvSpPr>
      <dsp:spPr>
        <a:xfrm rot="10800000">
          <a:off x="0" y="3048000"/>
          <a:ext cx="4114800" cy="3048000"/>
        </a:xfrm>
        <a:prstGeom prst="round1Rect">
          <a:avLst/>
        </a:prstGeom>
        <a:solidFill>
          <a:schemeClr val="accent1">
            <a:shade val="80000"/>
            <a:hueOff val="299136"/>
            <a:satOff val="13901"/>
            <a:lumOff val="168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Practice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Children need the opportunity to practice alone in order to self evaluate, make corrections, and increase their skills independently. </a:t>
          </a:r>
          <a:endParaRPr lang="en-US" sz="1900" kern="1200" dirty="0"/>
        </a:p>
      </dsp:txBody>
      <dsp:txXfrm rot="10800000">
        <a:off x="0" y="3810000"/>
        <a:ext cx="4114800" cy="2286000"/>
      </dsp:txXfrm>
    </dsp:sp>
    <dsp:sp modelId="{9E8C1BFA-1CB0-49A8-8FE8-64276D114DAD}">
      <dsp:nvSpPr>
        <dsp:cNvPr id="0" name=""/>
        <dsp:cNvSpPr/>
      </dsp:nvSpPr>
      <dsp:spPr>
        <a:xfrm rot="5400000">
          <a:off x="4648200" y="2514600"/>
          <a:ext cx="3048000" cy="4114800"/>
        </a:xfrm>
        <a:prstGeom prst="round1Rect">
          <a:avLst/>
        </a:prstGeom>
        <a:solidFill>
          <a:schemeClr val="accent1">
            <a:shade val="80000"/>
            <a:hueOff val="448704"/>
            <a:satOff val="20852"/>
            <a:lumOff val="2531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Performance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Children need the opportunity to share their new reading skills with those who support them. </a:t>
          </a:r>
          <a:endParaRPr lang="en-US" sz="1900" kern="1200" dirty="0"/>
        </a:p>
      </dsp:txBody>
      <dsp:txXfrm rot="5400000">
        <a:off x="5029199" y="2895600"/>
        <a:ext cx="2286000" cy="4114800"/>
      </dsp:txXfrm>
    </dsp:sp>
    <dsp:sp modelId="{88EBE696-6FD8-409B-959B-0F99E2407BA4}">
      <dsp:nvSpPr>
        <dsp:cNvPr id="0" name=""/>
        <dsp:cNvSpPr/>
      </dsp:nvSpPr>
      <dsp:spPr>
        <a:xfrm>
          <a:off x="2880359" y="2286000"/>
          <a:ext cx="2468880" cy="1524000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Key Components</a:t>
          </a:r>
          <a:endParaRPr lang="en-US" sz="1900" kern="1200" dirty="0"/>
        </a:p>
      </dsp:txBody>
      <dsp:txXfrm>
        <a:off x="2880359" y="2286000"/>
        <a:ext cx="2468880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F6506F-8165-41BD-9A71-B2295CCB442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E3A25C-77F8-4460-831C-E1F69EC04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ubechop.com/watch/89840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u3QH9AJn0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ya.com/kindergarten_alphabet_bingo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D:\Desktop\v_032b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ki-toki.com/timeline/entry/92488/Theories-of-Literacy-Developmen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kwymer@ncsu.edu" TargetMode="External"/><Relationship Id="rId2" Type="http://schemas.openxmlformats.org/officeDocument/2006/relationships/hyperlink" Target="https://eci546.optimalworkshop.com/optimalsort/theoriesofliteracydevelopment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esktop\CAPs-Activitiestoteach.pdf" TargetMode="External"/><Relationship Id="rId2" Type="http://schemas.openxmlformats.org/officeDocument/2006/relationships/hyperlink" Target="file:///D:\Desktop\Morrisetal.,2003-EHRI%20section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59482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4191000" cy="4572000"/>
          </a:xfrm>
        </p:spPr>
        <p:txBody>
          <a:bodyPr/>
          <a:lstStyle/>
          <a:p>
            <a:r>
              <a:rPr lang="en-US" dirty="0" smtClean="0"/>
              <a:t>In this stage of development, children use concrete objects to begin to think about abstract concepts. </a:t>
            </a:r>
          </a:p>
          <a:p>
            <a:r>
              <a:rPr lang="en-US" dirty="0" smtClean="0"/>
              <a:t>Activities for Literacy</a:t>
            </a:r>
          </a:p>
          <a:p>
            <a:pPr lvl="1"/>
            <a:r>
              <a:rPr lang="en-US" dirty="0" smtClean="0"/>
              <a:t>Graphic Organizers {Venn Diagrams, Flow Maps}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Concrete Operational:</a:t>
            </a:r>
            <a:br>
              <a:rPr lang="en-US" dirty="0" smtClean="0"/>
            </a:br>
            <a:r>
              <a:rPr lang="en-US" dirty="0" smtClean="0"/>
              <a:t>7 Years – 11 Years of Age</a:t>
            </a:r>
            <a:endParaRPr lang="en-US" dirty="0"/>
          </a:p>
        </p:txBody>
      </p:sp>
      <p:pic>
        <p:nvPicPr>
          <p:cNvPr id="5" name="Picture 4" descr="bf7eb73de87a5e585895701758ea6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0060" y="2667000"/>
            <a:ext cx="341194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572000"/>
          </a:xfrm>
        </p:spPr>
        <p:txBody>
          <a:bodyPr/>
          <a:lstStyle/>
          <a:p>
            <a:r>
              <a:rPr lang="en-US" dirty="0" smtClean="0"/>
              <a:t>In this stage, children use language in an abstract way.</a:t>
            </a:r>
          </a:p>
          <a:p>
            <a:r>
              <a:rPr lang="en-US" dirty="0" smtClean="0"/>
              <a:t>Activities for Literacy</a:t>
            </a:r>
          </a:p>
          <a:p>
            <a:pPr lvl="1"/>
            <a:r>
              <a:rPr lang="en-US" dirty="0" smtClean="0"/>
              <a:t>The use of metacognitive reading strategies helps students to “think about their thinking” before and after they read. </a:t>
            </a:r>
          </a:p>
          <a:p>
            <a:pPr lvl="3"/>
            <a:r>
              <a:rPr lang="en-US" dirty="0" smtClean="0"/>
              <a:t>Examples: Making Inferences, Summarizing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Formal Operational:</a:t>
            </a:r>
            <a:br>
              <a:rPr lang="en-US" dirty="0" smtClean="0"/>
            </a:br>
            <a:r>
              <a:rPr lang="en-US" dirty="0" smtClean="0"/>
              <a:t>11 Years of Age - Adult</a:t>
            </a:r>
            <a:endParaRPr lang="en-US" dirty="0"/>
          </a:p>
        </p:txBody>
      </p:sp>
      <p:pic>
        <p:nvPicPr>
          <p:cNvPr id="22530" name="Picture 2" descr="C:\Users\Godi\AppData\Local\Microsoft\Windows\Temporary Internet Files\Content.IE5\VD2EY7K2\MC9002812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90189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Maturation Theory</a:t>
            </a:r>
            <a:br>
              <a:rPr lang="en-US" sz="6000" dirty="0" smtClean="0"/>
            </a:br>
            <a:r>
              <a:rPr lang="en-US" sz="4500" dirty="0" smtClean="0"/>
              <a:t>Morphett &amp; </a:t>
            </a:r>
            <a:r>
              <a:rPr lang="en-US" sz="4500" dirty="0" err="1" smtClean="0"/>
              <a:t>Washburne</a:t>
            </a:r>
            <a:r>
              <a:rPr lang="en-US" sz="4500" dirty="0" smtClean="0"/>
              <a:t>: 1931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200" dirty="0" smtClean="0"/>
              <a:t>Presenter: Shannon </a:t>
            </a:r>
            <a:r>
              <a:rPr lang="en-US" sz="3200" dirty="0" err="1" smtClean="0"/>
              <a:t>Wymer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Morphett and </a:t>
            </a:r>
            <a:r>
              <a:rPr lang="en-US" dirty="0" err="1" smtClean="0"/>
              <a:t>Washburne</a:t>
            </a:r>
            <a:r>
              <a:rPr lang="en-US" dirty="0" smtClean="0"/>
              <a:t> proposed the theory in 1931 to advocate for not teaching reading until children were mature enough for instruction.</a:t>
            </a:r>
          </a:p>
          <a:p>
            <a:r>
              <a:rPr lang="en-US" dirty="0" smtClean="0"/>
              <a:t>They hypothesized that this could happen when children were a mental age of 6 1/2. </a:t>
            </a:r>
          </a:p>
          <a:p>
            <a:r>
              <a:rPr lang="en-US" dirty="0" smtClean="0"/>
              <a:t>This theory impacted reading instruction until the mid-1950s. The theory has since been proven incorrect and ineffectual. </a:t>
            </a:r>
          </a:p>
          <a:p>
            <a:r>
              <a:rPr lang="en-US" dirty="0" smtClean="0"/>
              <a:t>The idea of maturation still has impact on reading theory, but the idea of a specific age is no longer a part of reading instruction.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Maturation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Activities for Literacy</a:t>
            </a:r>
          </a:p>
          <a:p>
            <a:pPr lvl="1"/>
            <a:r>
              <a:rPr lang="en-US" dirty="0" smtClean="0"/>
              <a:t>Unfortunately, there are really none! </a:t>
            </a:r>
          </a:p>
          <a:p>
            <a:pPr lvl="1"/>
            <a:r>
              <a:rPr lang="en-US" dirty="0" smtClean="0"/>
              <a:t>The text makes a slim connection to invented spelling, however, we have learned that invented spelling is rooted in other theories of development and learning. </a:t>
            </a:r>
          </a:p>
          <a:p>
            <a:pPr lvl="1"/>
            <a:r>
              <a:rPr lang="en-US" dirty="0" smtClean="0">
                <a:hlinkClick r:id="rId2"/>
              </a:rPr>
              <a:t>Invented Spelling</a:t>
            </a:r>
            <a:r>
              <a:rPr lang="en-US" dirty="0" smtClean="0"/>
              <a:t> Video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Maturation Theory</a:t>
            </a:r>
            <a:endParaRPr lang="en-US" dirty="0"/>
          </a:p>
        </p:txBody>
      </p:sp>
      <p:pic>
        <p:nvPicPr>
          <p:cNvPr id="4" name="Picture 3" descr="6057621045_83a3393e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0"/>
            <a:ext cx="3213100" cy="4295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Theory of Literacy Development</a:t>
            </a:r>
            <a:br>
              <a:rPr lang="en-US" sz="6700" dirty="0" smtClean="0"/>
            </a:br>
            <a:r>
              <a:rPr lang="en-US" sz="6700" dirty="0" err="1" smtClean="0"/>
              <a:t>Holdaway</a:t>
            </a:r>
            <a:r>
              <a:rPr lang="en-US" sz="6700" dirty="0" smtClean="0"/>
              <a:t>: 1979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Presenter: Amanda Ricketts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Holdaway</a:t>
            </a:r>
            <a:r>
              <a:rPr lang="en-US" sz="3200" dirty="0" smtClean="0"/>
              <a:t> believed that learning to read was a natural development that is closely linked to a child’s natural development of oral language skills.</a:t>
            </a:r>
          </a:p>
          <a:p>
            <a:r>
              <a:rPr lang="en-US" sz="3200" dirty="0" smtClean="0"/>
              <a:t>There are four key components to this theory:</a:t>
            </a:r>
          </a:p>
          <a:p>
            <a:pPr lvl="1"/>
            <a:r>
              <a:rPr lang="en-US" sz="3000" dirty="0" smtClean="0"/>
              <a:t>Observation</a:t>
            </a:r>
          </a:p>
          <a:p>
            <a:pPr lvl="1"/>
            <a:r>
              <a:rPr lang="en-US" sz="3000" dirty="0" smtClean="0"/>
              <a:t>Collaboration</a:t>
            </a:r>
          </a:p>
          <a:p>
            <a:pPr lvl="1"/>
            <a:r>
              <a:rPr lang="en-US" sz="3000" dirty="0" smtClean="0"/>
              <a:t>Practice</a:t>
            </a:r>
          </a:p>
          <a:p>
            <a:pPr lvl="1"/>
            <a:r>
              <a:rPr lang="en-US" sz="3000" dirty="0" smtClean="0"/>
              <a:t>Performance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Theory of Literacy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5715000" cy="5029200"/>
          </a:xfrm>
        </p:spPr>
        <p:txBody>
          <a:bodyPr/>
          <a:lstStyle/>
          <a:p>
            <a:r>
              <a:rPr lang="en-US" dirty="0" smtClean="0"/>
              <a:t>Rich home literacy environment</a:t>
            </a:r>
          </a:p>
          <a:p>
            <a:r>
              <a:rPr lang="en-US" dirty="0" smtClean="0"/>
              <a:t>Parent – Child interactions of modeling literacy behaviors</a:t>
            </a:r>
          </a:p>
          <a:p>
            <a:r>
              <a:rPr lang="en-US" dirty="0" smtClean="0"/>
              <a:t>Rich literacy classroom environment</a:t>
            </a:r>
          </a:p>
          <a:p>
            <a:pPr lvl="1"/>
            <a:r>
              <a:rPr lang="en-US" dirty="0" smtClean="0"/>
              <a:t>Labeling key items around the room</a:t>
            </a:r>
          </a:p>
          <a:p>
            <a:pPr lvl="1"/>
            <a:r>
              <a:rPr lang="en-US" dirty="0" smtClean="0"/>
              <a:t>Wide variety of high quality reading materials</a:t>
            </a:r>
          </a:p>
          <a:p>
            <a:pPr lvl="1"/>
            <a:r>
              <a:rPr lang="en-US" dirty="0" smtClean="0"/>
              <a:t>Meaningful language experiences</a:t>
            </a:r>
          </a:p>
          <a:p>
            <a:pPr lvl="1"/>
            <a:r>
              <a:rPr lang="en-US" dirty="0" smtClean="0"/>
              <a:t>Use of big books and shared reading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Characteristics that Facilitate Natural Literacy Development</a:t>
            </a:r>
            <a:endParaRPr lang="en-US" dirty="0"/>
          </a:p>
        </p:txBody>
      </p:sp>
      <p:pic>
        <p:nvPicPr>
          <p:cNvPr id="5" name="Picture 4" descr="f1b17b9b45849911bd362f3c041738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438400"/>
            <a:ext cx="343698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Books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Holdaway</a:t>
            </a:r>
            <a:r>
              <a:rPr lang="en-US" dirty="0" smtClean="0"/>
              <a:t> highly recommends the use of big books and shared reading to foster natural literacy development.</a:t>
            </a:r>
          </a:p>
          <a:p>
            <a:r>
              <a:rPr lang="en-US" dirty="0" smtClean="0"/>
              <a:t>He believes big books can create the same positive feelings about story time that children have when they read at home.</a:t>
            </a:r>
          </a:p>
          <a:p>
            <a:r>
              <a:rPr lang="en-US" dirty="0" smtClean="0"/>
              <a:t>He believes that these natural storytelling times build student’s oral language, print tracking, concept of letters, and words.</a:t>
            </a:r>
            <a:endParaRPr lang="en-US" dirty="0"/>
          </a:p>
        </p:txBody>
      </p:sp>
      <p:pic>
        <p:nvPicPr>
          <p:cNvPr id="6" name="Content Placeholder 5" descr="lc1470x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59238" cy="324739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703064" y="5029200"/>
            <a:ext cx="4059936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Shared Reading Video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305800" cy="1143000"/>
          </a:xfrm>
        </p:spPr>
        <p:txBody>
          <a:bodyPr/>
          <a:lstStyle/>
          <a:p>
            <a:r>
              <a:rPr lang="en-US" dirty="0" smtClean="0"/>
              <a:t>Elizabeth Godwin, Brenda Herb, </a:t>
            </a:r>
          </a:p>
          <a:p>
            <a:r>
              <a:rPr lang="en-US" dirty="0" smtClean="0"/>
              <a:t>Amanda Ricketts, Shannon </a:t>
            </a:r>
            <a:r>
              <a:rPr lang="en-US" dirty="0" err="1" smtClean="0"/>
              <a:t>Wymer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ECI 545: Spring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05800" cy="1981200"/>
          </a:xfrm>
        </p:spPr>
        <p:txBody>
          <a:bodyPr/>
          <a:lstStyle/>
          <a:p>
            <a:r>
              <a:rPr lang="en-US" dirty="0" smtClean="0"/>
              <a:t>Theories of Literacy Development </a:t>
            </a:r>
            <a:br>
              <a:rPr lang="en-US" dirty="0" smtClean="0"/>
            </a:br>
            <a:r>
              <a:rPr lang="en-US" dirty="0" smtClean="0"/>
              <a:t>1930s – Present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 smtClean="0"/>
              <a:t>Stage Models of Reading</a:t>
            </a:r>
            <a:br>
              <a:rPr lang="en-US" sz="5600" dirty="0" smtClean="0"/>
            </a:br>
            <a:r>
              <a:rPr lang="en-US" sz="5600" dirty="0" smtClean="0"/>
              <a:t> </a:t>
            </a:r>
            <a:r>
              <a:rPr lang="en-US" sz="5000" dirty="0" err="1" smtClean="0"/>
              <a:t>Chall</a:t>
            </a:r>
            <a:r>
              <a:rPr lang="en-US" sz="5000" dirty="0" smtClean="0"/>
              <a:t>: 1983 </a:t>
            </a:r>
            <a:br>
              <a:rPr lang="en-US" sz="5000" dirty="0" smtClean="0"/>
            </a:br>
            <a:r>
              <a:rPr lang="en-US" sz="5000" dirty="0" smtClean="0"/>
              <a:t> </a:t>
            </a:r>
            <a:r>
              <a:rPr lang="en-US" sz="5000" dirty="0" err="1" smtClean="0"/>
              <a:t>Frith</a:t>
            </a:r>
            <a:r>
              <a:rPr lang="en-US" sz="5000" dirty="0" smtClean="0"/>
              <a:t>: 1985 </a:t>
            </a:r>
            <a:br>
              <a:rPr lang="en-US" sz="5000" dirty="0" smtClean="0"/>
            </a:br>
            <a:r>
              <a:rPr lang="en-US" sz="5000" dirty="0" err="1" smtClean="0"/>
              <a:t>Ehri</a:t>
            </a:r>
            <a:r>
              <a:rPr lang="en-US" sz="5000" dirty="0" smtClean="0"/>
              <a:t>: 1991</a:t>
            </a:r>
            <a:br>
              <a:rPr lang="en-US" sz="5000" dirty="0" smtClean="0"/>
            </a:br>
            <a:r>
              <a:rPr lang="en-US" sz="5000" dirty="0" smtClean="0"/>
              <a:t>Gough, </a:t>
            </a:r>
            <a:r>
              <a:rPr lang="en-US" sz="5000" dirty="0" err="1" smtClean="0"/>
              <a:t>Juel</a:t>
            </a:r>
            <a:r>
              <a:rPr lang="en-US" sz="5000" dirty="0" smtClean="0"/>
              <a:t>, and Griffith: 1992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3600" dirty="0" smtClean="0"/>
              <a:t>Presenter: Amanda Ricketts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Reading development stages have been proposed by </a:t>
            </a:r>
            <a:r>
              <a:rPr lang="en-US" dirty="0" err="1" smtClean="0"/>
              <a:t>Chall</a:t>
            </a:r>
            <a:r>
              <a:rPr lang="en-US" dirty="0" smtClean="0"/>
              <a:t> (1983), </a:t>
            </a:r>
            <a:r>
              <a:rPr lang="en-US" dirty="0" err="1" smtClean="0"/>
              <a:t>Frith</a:t>
            </a:r>
            <a:r>
              <a:rPr lang="en-US" dirty="0" smtClean="0"/>
              <a:t> (1985), </a:t>
            </a:r>
            <a:r>
              <a:rPr lang="en-US" dirty="0" err="1" smtClean="0"/>
              <a:t>Ehri</a:t>
            </a:r>
            <a:r>
              <a:rPr lang="en-US" dirty="0" smtClean="0"/>
              <a:t> (1991), and Gough, Joel &amp; Griffith (1992).</a:t>
            </a:r>
          </a:p>
          <a:p>
            <a:r>
              <a:rPr lang="en-US" dirty="0" smtClean="0"/>
              <a:t>Stage Model theorists believe lower staged reading strategies remain available to a reader as they incorporate more difficult reading skills in later strategies. </a:t>
            </a:r>
          </a:p>
          <a:p>
            <a:r>
              <a:rPr lang="en-US" dirty="0" smtClean="0"/>
              <a:t>Stages are provided to have a better understanding of the reading process.</a:t>
            </a:r>
          </a:p>
          <a:p>
            <a:r>
              <a:rPr lang="en-US" dirty="0" smtClean="0"/>
              <a:t>Stage Model theorists believe students increase the number of strategies used during reading as their reading skills develop.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 of Models of Reading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r>
              <a:rPr lang="en-US" u="sng" dirty="0" smtClean="0"/>
              <a:t>Pre – Alphabetic Stage {Logographic Stage}</a:t>
            </a:r>
          </a:p>
          <a:p>
            <a:pPr lvl="1"/>
            <a:r>
              <a:rPr lang="en-US" dirty="0" smtClean="0"/>
              <a:t>Visual cues are primary method of word identification</a:t>
            </a:r>
          </a:p>
          <a:p>
            <a:pPr lvl="1"/>
            <a:r>
              <a:rPr lang="en-US" dirty="0" smtClean="0"/>
              <a:t>One might memorize words by their shape or “look”</a:t>
            </a:r>
          </a:p>
          <a:p>
            <a:pPr lvl="1"/>
            <a:r>
              <a:rPr lang="en-US" dirty="0" smtClean="0"/>
              <a:t>Use of environmental print and logos</a:t>
            </a:r>
          </a:p>
          <a:p>
            <a:pPr lvl="1"/>
            <a:r>
              <a:rPr lang="en-US" dirty="0" smtClean="0"/>
              <a:t>Word Identification is not yet related to letter – sound knowledge</a:t>
            </a:r>
          </a:p>
          <a:p>
            <a:r>
              <a:rPr lang="en-US" dirty="0" smtClean="0"/>
              <a:t>Activities for Literacy</a:t>
            </a:r>
          </a:p>
          <a:p>
            <a:pPr lvl="1"/>
            <a:r>
              <a:rPr lang="en-US" dirty="0" smtClean="0"/>
              <a:t>Collect samples of Environmental Print to display in the classroom.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 Stages of Word Identification</a:t>
            </a:r>
            <a:endParaRPr lang="en-US" dirty="0"/>
          </a:p>
        </p:txBody>
      </p:sp>
      <p:pic>
        <p:nvPicPr>
          <p:cNvPr id="4" name="Picture 3" descr="mcdonald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181600"/>
            <a:ext cx="1295400" cy="1295400"/>
          </a:xfrm>
          <a:prstGeom prst="rect">
            <a:avLst/>
          </a:prstGeom>
        </p:spPr>
      </p:pic>
      <p:pic>
        <p:nvPicPr>
          <p:cNvPr id="5" name="Picture 4" descr="default_c5c57921777b5a4872843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181600"/>
            <a:ext cx="1295400" cy="1295400"/>
          </a:xfrm>
          <a:prstGeom prst="rect">
            <a:avLst/>
          </a:prstGeom>
        </p:spPr>
      </p:pic>
      <p:pic>
        <p:nvPicPr>
          <p:cNvPr id="6" name="Picture 5" descr="119498958977780800stop_sign_right_font_mig_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5130000"/>
            <a:ext cx="1347000" cy="1347000"/>
          </a:xfrm>
          <a:prstGeom prst="rect">
            <a:avLst/>
          </a:prstGeom>
        </p:spPr>
      </p:pic>
      <p:pic>
        <p:nvPicPr>
          <p:cNvPr id="7" name="Picture 6" descr="lego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3925" y="5181600"/>
            <a:ext cx="1285875" cy="1285875"/>
          </a:xfrm>
          <a:prstGeom prst="rect">
            <a:avLst/>
          </a:prstGeom>
        </p:spPr>
      </p:pic>
      <p:pic>
        <p:nvPicPr>
          <p:cNvPr id="8" name="Picture 7" descr="1105w-cheerios-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5181600"/>
            <a:ext cx="1295400" cy="1295400"/>
          </a:xfrm>
          <a:prstGeom prst="rect">
            <a:avLst/>
          </a:prstGeom>
        </p:spPr>
      </p:pic>
      <p:pic>
        <p:nvPicPr>
          <p:cNvPr id="9" name="Picture 8" descr="Wendy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5212080"/>
            <a:ext cx="1143000" cy="126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Partial Alphabetic Stage</a:t>
            </a:r>
          </a:p>
          <a:p>
            <a:pPr lvl="1"/>
            <a:r>
              <a:rPr lang="en-US" sz="2000" dirty="0" smtClean="0"/>
              <a:t>“Phonetic Cue Reading”</a:t>
            </a:r>
          </a:p>
          <a:p>
            <a:pPr lvl="2"/>
            <a:r>
              <a:rPr lang="en-US" sz="2000" dirty="0" smtClean="0"/>
              <a:t>Use of some letter – sound cues</a:t>
            </a:r>
          </a:p>
          <a:p>
            <a:pPr lvl="3"/>
            <a:r>
              <a:rPr lang="en-US" sz="2000" dirty="0" smtClean="0"/>
              <a:t>First letter of the word</a:t>
            </a:r>
          </a:p>
          <a:p>
            <a:pPr lvl="3"/>
            <a:r>
              <a:rPr lang="en-US" sz="2000" dirty="0" smtClean="0"/>
              <a:t>Use just a letter or two </a:t>
            </a:r>
          </a:p>
          <a:p>
            <a:r>
              <a:rPr lang="en-US" sz="2000" u="sng" dirty="0" smtClean="0"/>
              <a:t>Full Alphabetic Stage</a:t>
            </a:r>
          </a:p>
          <a:p>
            <a:pPr lvl="1"/>
            <a:r>
              <a:rPr lang="en-US" sz="2000" dirty="0" smtClean="0"/>
              <a:t>Student relies more on letter – sound knowledge</a:t>
            </a:r>
          </a:p>
          <a:p>
            <a:pPr lvl="1"/>
            <a:r>
              <a:rPr lang="en-US" sz="2000" dirty="0" smtClean="0"/>
              <a:t>Student tries to process all the letters in a word</a:t>
            </a:r>
          </a:p>
          <a:p>
            <a:pPr lvl="1"/>
            <a:r>
              <a:rPr lang="en-US" sz="2000" dirty="0" smtClean="0"/>
              <a:t>Child may become tied to letter-by-letter reading which slows down the reading process</a:t>
            </a:r>
          </a:p>
          <a:p>
            <a:r>
              <a:rPr lang="en-US" sz="2200" dirty="0" smtClean="0"/>
              <a:t>Activities for Literacy</a:t>
            </a:r>
          </a:p>
          <a:p>
            <a:pPr lvl="1"/>
            <a:r>
              <a:rPr lang="en-US" sz="2000" dirty="0" smtClean="0"/>
              <a:t>Puzzles, Word Card Games, Magnetic Letters, Alphabet Books</a:t>
            </a:r>
          </a:p>
          <a:p>
            <a:pPr lvl="1"/>
            <a:r>
              <a:rPr lang="en-US" sz="2000" dirty="0" smtClean="0"/>
              <a:t>Magazine Search, Letter Bingo</a:t>
            </a:r>
          </a:p>
          <a:p>
            <a:pPr lvl="1"/>
            <a:r>
              <a:rPr lang="en-US" sz="2000" dirty="0" smtClean="0"/>
              <a:t>Word Sort: Beginning, Middle, and End Sounds </a:t>
            </a:r>
          </a:p>
          <a:p>
            <a:pPr lvl="2"/>
            <a:r>
              <a:rPr lang="en-US" sz="1700" dirty="0" smtClean="0">
                <a:hlinkClick r:id="rId2"/>
              </a:rPr>
              <a:t>Alphabet Bingo: </a:t>
            </a:r>
            <a:r>
              <a:rPr lang="en-US" sz="1700" dirty="0" err="1" smtClean="0">
                <a:hlinkClick r:id="rId2"/>
              </a:rPr>
              <a:t>ABCya</a:t>
            </a:r>
            <a:r>
              <a:rPr lang="en-US" sz="1700" dirty="0" smtClean="0">
                <a:hlinkClick r:id="rId2"/>
              </a:rPr>
              <a:t>!</a:t>
            </a:r>
            <a:endParaRPr lang="en-US" sz="17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3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Four Stages of Word Identification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4876800" cy="4572000"/>
          </a:xfrm>
        </p:spPr>
        <p:txBody>
          <a:bodyPr/>
          <a:lstStyle/>
          <a:p>
            <a:r>
              <a:rPr lang="en-US" dirty="0" smtClean="0"/>
              <a:t>Consolidated Alphabetic Stage</a:t>
            </a:r>
          </a:p>
          <a:p>
            <a:pPr lvl="1"/>
            <a:r>
              <a:rPr lang="en-US" dirty="0" smtClean="0"/>
              <a:t>Automatic knowledge of sound – letter relationships</a:t>
            </a:r>
          </a:p>
          <a:p>
            <a:pPr lvl="1"/>
            <a:r>
              <a:rPr lang="en-US" dirty="0" smtClean="0"/>
              <a:t>Read letter patterns within words</a:t>
            </a:r>
          </a:p>
          <a:p>
            <a:pPr lvl="1"/>
            <a:r>
              <a:rPr lang="en-US" dirty="0" smtClean="0"/>
              <a:t>Use word family knowledge to aid the reading process</a:t>
            </a:r>
          </a:p>
          <a:p>
            <a:r>
              <a:rPr lang="en-US" dirty="0" smtClean="0"/>
              <a:t>Activities for Literacy</a:t>
            </a:r>
          </a:p>
          <a:p>
            <a:pPr lvl="1"/>
            <a:r>
              <a:rPr lang="en-US" dirty="0" smtClean="0"/>
              <a:t>Word Wheels, Word Family Sorts, Poetry, Flip Books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Four Stages of Word Identification</a:t>
            </a:r>
            <a:endParaRPr lang="en-US" dirty="0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7325" y="1600200"/>
            <a:ext cx="3343275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 smtClean="0"/>
              <a:t>Emergent Literacy Theory</a:t>
            </a:r>
            <a:br>
              <a:rPr lang="en-US" sz="5600" dirty="0" smtClean="0"/>
            </a:br>
            <a:r>
              <a:rPr lang="en-US" sz="5600" dirty="0" smtClean="0"/>
              <a:t>Morrow: 2001, 2005, 2012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3600" dirty="0" smtClean="0"/>
              <a:t>Presenter: Elizabeth Godwin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Emergent Literacy Theory explains early literacy development and provides educators with instructional guidance to promote early literacy growth among their students.</a:t>
            </a:r>
          </a:p>
          <a:p>
            <a:r>
              <a:rPr lang="en-US" sz="3000" dirty="0" smtClean="0"/>
              <a:t>“Emergent Literacy” refers to a period in a child’s life between birth and when the child can read and write at a conventional level (p.99).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Emergent Literacy Theory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Theorists believe that children’s development in the areas of listening, speaking, reading, and writing are all </a:t>
            </a:r>
            <a:r>
              <a:rPr lang="en-US" sz="3000" u="sng" dirty="0" smtClean="0"/>
              <a:t>interrelated</a:t>
            </a:r>
            <a:r>
              <a:rPr lang="en-US" sz="3000" dirty="0" smtClean="0"/>
              <a:t>. </a:t>
            </a:r>
          </a:p>
          <a:p>
            <a:r>
              <a:rPr lang="en-US" sz="3000" dirty="0" smtClean="0"/>
              <a:t>Because of this, it is clear that positive growth in one area of literacy development will have a positive effect on the other areas of development.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 smtClean="0"/>
              <a:t>Emergent Literacy Theory: Number One</a:t>
            </a:r>
            <a:endParaRPr lang="en-US" sz="3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5257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Theorists believe that literacy development starts at birth and is continuous and ongoing. </a:t>
            </a:r>
          </a:p>
          <a:p>
            <a:r>
              <a:rPr lang="en-US" sz="3000" dirty="0" smtClean="0"/>
              <a:t>Contrasts to Other Theories</a:t>
            </a:r>
          </a:p>
          <a:p>
            <a:pPr lvl="1"/>
            <a:r>
              <a:rPr lang="en-US" sz="2800" dirty="0" smtClean="0"/>
              <a:t>Maturation Theory</a:t>
            </a:r>
          </a:p>
          <a:p>
            <a:pPr lvl="1"/>
            <a:r>
              <a:rPr lang="en-US" sz="2800" dirty="0" smtClean="0"/>
              <a:t>Stage Models of Reading </a:t>
            </a:r>
          </a:p>
          <a:p>
            <a:pPr lvl="1"/>
            <a:r>
              <a:rPr lang="en-US" sz="2800" dirty="0" smtClean="0"/>
              <a:t>Why? Because children’s earliest experiences of being talked to and read to are essential components of their early reading development.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 smtClean="0"/>
              <a:t>Emergent Literacy Theory: Two</a:t>
            </a:r>
            <a:endParaRPr lang="en-US" sz="3400" dirty="0"/>
          </a:p>
        </p:txBody>
      </p:sp>
      <p:pic>
        <p:nvPicPr>
          <p:cNvPr id="4" name="Picture 3" descr="Mother-reading-to-baby-41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387" y="2514600"/>
            <a:ext cx="3218613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What is the Theory of Cognitive Development?</a:t>
            </a:r>
          </a:p>
          <a:p>
            <a:r>
              <a:rPr lang="en-US" dirty="0" smtClean="0"/>
              <a:t>What is Maturation Theory?</a:t>
            </a:r>
          </a:p>
          <a:p>
            <a:r>
              <a:rPr lang="en-US" dirty="0" smtClean="0"/>
              <a:t>What is the Theory of Literacy Development?</a:t>
            </a:r>
          </a:p>
          <a:p>
            <a:r>
              <a:rPr lang="en-US" dirty="0" smtClean="0"/>
              <a:t>What are the Stage Models of Reading?</a:t>
            </a:r>
          </a:p>
          <a:p>
            <a:r>
              <a:rPr lang="en-US" dirty="0" smtClean="0"/>
              <a:t>What is Emergent Literacy Theory?</a:t>
            </a:r>
          </a:p>
          <a:p>
            <a:r>
              <a:rPr lang="en-US" dirty="0" smtClean="0"/>
              <a:t>What is Family Literacy Theory</a:t>
            </a:r>
          </a:p>
          <a:p>
            <a:r>
              <a:rPr lang="en-US" dirty="0" smtClean="0"/>
              <a:t>And, how are these theories reflected in reading instruction AND reading research?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to Guide Our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5257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Because Emergent Literacy Theorists believe that children’s listening, speaking, reading, and writing skills begin at birth, it also emphasizes the importance of a literacy rich home environment. </a:t>
            </a:r>
          </a:p>
          <a:p>
            <a:r>
              <a:rPr lang="en-US" sz="3000" dirty="0" smtClean="0"/>
              <a:t>Components of a literacy rich home environment</a:t>
            </a:r>
          </a:p>
          <a:p>
            <a:pPr lvl="1"/>
            <a:r>
              <a:rPr lang="en-US" dirty="0" smtClean="0"/>
              <a:t>Large number of books available</a:t>
            </a:r>
          </a:p>
          <a:p>
            <a:pPr lvl="1"/>
            <a:r>
              <a:rPr lang="en-US" dirty="0" smtClean="0"/>
              <a:t>Newspapers and Magazines</a:t>
            </a:r>
          </a:p>
          <a:p>
            <a:pPr lvl="1"/>
            <a:r>
              <a:rPr lang="en-US" dirty="0" smtClean="0"/>
              <a:t>Parents read a variety of materials</a:t>
            </a:r>
          </a:p>
          <a:p>
            <a:pPr lvl="1"/>
            <a:r>
              <a:rPr lang="en-US" dirty="0" smtClean="0"/>
              <a:t>Reading is associated with pleasure</a:t>
            </a:r>
          </a:p>
          <a:p>
            <a:pPr lvl="1"/>
            <a:r>
              <a:rPr lang="en-US" dirty="0" smtClean="0"/>
              <a:t>Parents frequently read to children</a:t>
            </a:r>
          </a:p>
          <a:p>
            <a:r>
              <a:rPr lang="en-US" dirty="0" smtClean="0"/>
              <a:t>Think – Pair - Share: Can you remember your first experience with books?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 smtClean="0"/>
              <a:t>Emergent Literacy Theory: Three</a:t>
            </a:r>
            <a:endParaRPr lang="en-US" sz="3400" dirty="0"/>
          </a:p>
        </p:txBody>
      </p:sp>
      <p:pic>
        <p:nvPicPr>
          <p:cNvPr id="6" name="Picture 5" descr="the_best_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2343" y="1828800"/>
            <a:ext cx="2775857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number of essential understandings that children need to acquire during the Emergent Literacy Phase of development.</a:t>
            </a:r>
          </a:p>
          <a:p>
            <a:pPr lvl="1"/>
            <a:r>
              <a:rPr lang="en-US" dirty="0" smtClean="0"/>
              <a:t>Concepts About Print</a:t>
            </a:r>
          </a:p>
          <a:p>
            <a:pPr lvl="2"/>
            <a:r>
              <a:rPr lang="en-US" dirty="0" smtClean="0"/>
              <a:t>Examples</a:t>
            </a:r>
          </a:p>
          <a:p>
            <a:pPr lvl="3"/>
            <a:r>
              <a:rPr lang="en-US" dirty="0" smtClean="0"/>
              <a:t>A book is read from front to back.</a:t>
            </a:r>
          </a:p>
          <a:p>
            <a:pPr lvl="3"/>
            <a:r>
              <a:rPr lang="en-US" dirty="0" smtClean="0"/>
              <a:t>A book has a title, author, and sometimes an illustrator.</a:t>
            </a:r>
          </a:p>
          <a:p>
            <a:pPr lvl="3"/>
            <a:r>
              <a:rPr lang="en-US" dirty="0" smtClean="0"/>
              <a:t>Sentences end with periods, question marks, or exclamation marks.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Essential Understandings: Gunning</a:t>
            </a:r>
            <a:endParaRPr lang="en-US" dirty="0"/>
          </a:p>
        </p:txBody>
      </p:sp>
      <p:pic>
        <p:nvPicPr>
          <p:cNvPr id="4" name="Picture 3" descr="Screen Shot 2012-04-18 at 12.40.0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3892" y="1408244"/>
            <a:ext cx="3384308" cy="438295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Emergent Literacy:</a:t>
            </a:r>
            <a:br>
              <a:rPr lang="en-US" dirty="0" smtClean="0"/>
            </a:br>
            <a:r>
              <a:rPr lang="en-US" dirty="0" smtClean="0"/>
              <a:t> Classroom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 Assessment Tools to Track Literacy Growth</a:t>
            </a:r>
          </a:p>
          <a:p>
            <a:pPr lvl="1"/>
            <a:r>
              <a:rPr lang="en-US" dirty="0" smtClean="0"/>
              <a:t>Data Binder</a:t>
            </a:r>
          </a:p>
          <a:p>
            <a:r>
              <a:rPr lang="en-US" dirty="0" smtClean="0"/>
              <a:t>Thematic Instruction</a:t>
            </a:r>
          </a:p>
          <a:p>
            <a:r>
              <a:rPr lang="en-US" dirty="0" smtClean="0"/>
              <a:t>Use of High – Quality Children’s Literature</a:t>
            </a:r>
          </a:p>
          <a:p>
            <a:r>
              <a:rPr lang="en-US" dirty="0" smtClean="0"/>
              <a:t>Literacy Centers</a:t>
            </a:r>
          </a:p>
          <a:p>
            <a:pPr lvl="1"/>
            <a:r>
              <a:rPr lang="en-US" dirty="0" smtClean="0"/>
              <a:t>Debbie Diller</a:t>
            </a:r>
          </a:p>
          <a:p>
            <a:pPr lvl="1"/>
            <a:r>
              <a:rPr lang="en-US" dirty="0" smtClean="0"/>
              <a:t>Resource: FCRR</a:t>
            </a:r>
          </a:p>
          <a:p>
            <a:pPr lvl="2"/>
            <a:r>
              <a:rPr lang="en-US" dirty="0" smtClean="0">
                <a:hlinkClick r:id="rId2" action="ppaction://hlinkfile"/>
              </a:rPr>
              <a:t>Multiple Meanings Example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633fb7dfb7a89970c239a6f5057e53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376" y="1828800"/>
            <a:ext cx="3324224" cy="430228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 smtClean="0"/>
              <a:t>Family Literacy Theory</a:t>
            </a:r>
            <a:br>
              <a:rPr lang="en-US" sz="5600" dirty="0" smtClean="0"/>
            </a:br>
            <a:r>
              <a:rPr lang="en-US" sz="5600" dirty="0" smtClean="0"/>
              <a:t>Taylor: 1983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3600" dirty="0" smtClean="0"/>
              <a:t>Presenter: Shannon </a:t>
            </a:r>
            <a:r>
              <a:rPr lang="en-US" sz="3600" dirty="0" err="1" smtClean="0"/>
              <a:t>Wymer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Refers to a series of ideas that researchers share, including the design, implementation, and evaluation of programs to help facilitate literacy development of family members; the relationship between family literacy and student achievement; and the ways in which literacy is naturally used in the home.</a:t>
            </a:r>
          </a:p>
          <a:p>
            <a:r>
              <a:rPr lang="en-US" sz="2800" dirty="0" smtClean="0"/>
              <a:t>This theory stresses the importance of family involvement on student achievement.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Literacy Theory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Actions to Encourage Family Literacy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Create a two – way street between parents and teachers in order to gain information about literacy in the home.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Teach parents about the school culture and necessary skills for a student to be successful.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Help parents understand what they can do at home to help support and encourage their children’s academic success. </a:t>
            </a:r>
          </a:p>
          <a:p>
            <a:pPr marL="1463040" lvl="3" indent="-457200"/>
            <a:r>
              <a:rPr lang="en-US" dirty="0" smtClean="0"/>
              <a:t>Many studies have been done on parent and child reading interactions to support the importance of the connection between home and school.</a:t>
            </a:r>
          </a:p>
          <a:p>
            <a:pPr marL="1463040" lvl="3" indent="-457200"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Note for School Administrators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Parent Volunteers Reading in the Classroom</a:t>
            </a:r>
          </a:p>
          <a:p>
            <a:r>
              <a:rPr lang="en-US" dirty="0" smtClean="0"/>
              <a:t>Family Information Nights</a:t>
            </a:r>
          </a:p>
          <a:p>
            <a:pPr lvl="1"/>
            <a:r>
              <a:rPr lang="en-US" dirty="0" smtClean="0"/>
              <a:t>Literacy Focus</a:t>
            </a:r>
          </a:p>
          <a:p>
            <a:r>
              <a:rPr lang="en-US" dirty="0" smtClean="0"/>
              <a:t>Family Reading Challenges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Encouraging </a:t>
            </a:r>
            <a:r>
              <a:rPr lang="en-US" smtClean="0"/>
              <a:t>Family Literacy in </a:t>
            </a:r>
            <a:r>
              <a:rPr lang="en-US" dirty="0" smtClean="0"/>
              <a:t>the Classroom</a:t>
            </a:r>
            <a:endParaRPr lang="en-US" dirty="0"/>
          </a:p>
        </p:txBody>
      </p:sp>
      <p:pic>
        <p:nvPicPr>
          <p:cNvPr id="7" name="Picture 6" descr="mrs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55247">
            <a:off x="5556779" y="2814068"/>
            <a:ext cx="2743200" cy="3461451"/>
          </a:xfrm>
          <a:prstGeom prst="rect">
            <a:avLst/>
          </a:prstGeom>
        </p:spPr>
      </p:pic>
      <p:pic>
        <p:nvPicPr>
          <p:cNvPr id="8" name="Picture 7" descr="seuss-quote-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038600"/>
            <a:ext cx="3200400" cy="228628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8000" dirty="0" smtClean="0">
                <a:latin typeface="Curlz MT" pitchFamily="82" charset="0"/>
                <a:hlinkClick r:id="rId2"/>
              </a:rPr>
              <a:t>Timeline: </a:t>
            </a:r>
            <a:r>
              <a:rPr lang="en-US" sz="8000" dirty="0" err="1" smtClean="0">
                <a:latin typeface="Curlz MT" pitchFamily="82" charset="0"/>
                <a:hlinkClick r:id="rId2"/>
              </a:rPr>
              <a:t>Tiki</a:t>
            </a:r>
            <a:r>
              <a:rPr lang="en-US" sz="8000" dirty="0" smtClean="0">
                <a:latin typeface="Curlz MT" pitchFamily="82" charset="0"/>
                <a:hlinkClick r:id="rId2"/>
              </a:rPr>
              <a:t> - Toki</a:t>
            </a:r>
            <a:endParaRPr lang="en-US" sz="8000" dirty="0">
              <a:latin typeface="Curlz MT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500" dirty="0" smtClean="0"/>
              <a:t>So, what is the BIG picture?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Let’s go on a Gallery Walk!</a:t>
            </a:r>
          </a:p>
          <a:p>
            <a:pPr lvl="1"/>
            <a:r>
              <a:rPr lang="en-US" dirty="0" smtClean="0"/>
              <a:t>In your group, you will identify what you have learned about the five Theories of Literacy Development.  We have left out the Maturation Theory for this activity. </a:t>
            </a:r>
          </a:p>
          <a:p>
            <a:r>
              <a:rPr lang="en-US" dirty="0" smtClean="0"/>
              <a:t>Your Task: 3, 2, 1!</a:t>
            </a:r>
          </a:p>
          <a:p>
            <a:pPr lvl="1"/>
            <a:r>
              <a:rPr lang="en-US" dirty="0" smtClean="0"/>
              <a:t>Identify THREE things that you learned, TWO ways that you incorporate the specific theory in your classroom, and ONE question that you still have.</a:t>
            </a:r>
          </a:p>
          <a:p>
            <a:pPr lvl="1"/>
            <a:endParaRPr lang="en-US" dirty="0" smtClean="0"/>
          </a:p>
          <a:p>
            <a:pPr lvl="1" algn="ctr">
              <a:buNone/>
            </a:pPr>
            <a:r>
              <a:rPr lang="en-US" sz="5400" dirty="0" smtClean="0"/>
              <a:t>Have fun!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/>
              <a:t>What have YOU learned?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600"/>
          </a:xfrm>
        </p:spPr>
        <p:txBody>
          <a:bodyPr/>
          <a:lstStyle/>
          <a:p>
            <a:r>
              <a:rPr lang="en-US" dirty="0" smtClean="0"/>
              <a:t>Please reference the Concept Sort that you completed as a introduction activity prior to our presentation.</a:t>
            </a:r>
          </a:p>
          <a:p>
            <a:r>
              <a:rPr lang="en-US" dirty="0" smtClean="0"/>
              <a:t>Ask yourself:</a:t>
            </a:r>
          </a:p>
          <a:p>
            <a:pPr lvl="1"/>
            <a:r>
              <a:rPr lang="en-US" dirty="0" smtClean="0"/>
              <a:t>Are there any activities that I need to change?</a:t>
            </a:r>
          </a:p>
          <a:p>
            <a:pPr lvl="1"/>
            <a:r>
              <a:rPr lang="en-US" dirty="0" smtClean="0"/>
              <a:t>What are the common themes between the activities and the theories?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Let’s take another look…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Theories of Literacy Development Concept Sort</a:t>
            </a:r>
          </a:p>
          <a:p>
            <a:pPr algn="ctr"/>
            <a:r>
              <a:rPr lang="en-US" sz="4000" dirty="0" smtClean="0"/>
              <a:t>Please click on the following link to complete the sort.</a:t>
            </a:r>
          </a:p>
          <a:p>
            <a:pPr algn="ctr"/>
            <a:r>
              <a:rPr lang="en-US" sz="4000" dirty="0" smtClean="0">
                <a:hlinkClick r:id="rId2"/>
              </a:rPr>
              <a:t>Interactive Concept Sort</a:t>
            </a:r>
            <a:endParaRPr lang="en-US" sz="4000" dirty="0" smtClean="0"/>
          </a:p>
          <a:p>
            <a:pPr algn="ctr"/>
            <a:r>
              <a:rPr lang="en-US" sz="4000" dirty="0" smtClean="0"/>
              <a:t>Please use the e – mail address </a:t>
            </a:r>
            <a:r>
              <a:rPr lang="en-US" sz="4000" dirty="0" smtClean="0">
                <a:hlinkClick r:id="rId3"/>
              </a:rPr>
              <a:t>skwymer@ncsu.edu</a:t>
            </a:r>
            <a:r>
              <a:rPr lang="en-US" sz="4000" dirty="0" smtClean="0"/>
              <a:t> when you are prompted.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would like to learn more information about the Theories of Literacy Development, please reference the following articles or websites.</a:t>
            </a:r>
          </a:p>
          <a:p>
            <a:pPr lvl="1"/>
            <a:r>
              <a:rPr lang="en-US" dirty="0" err="1" smtClean="0"/>
              <a:t>Ehri’s</a:t>
            </a:r>
            <a:r>
              <a:rPr lang="en-US" dirty="0" smtClean="0"/>
              <a:t> Stages </a:t>
            </a:r>
            <a:endParaRPr lang="en-US" dirty="0" smtClean="0">
              <a:hlinkClick r:id="rId2" action="ppaction://hlinkfile"/>
            </a:endParaRPr>
          </a:p>
          <a:p>
            <a:pPr lvl="2"/>
            <a:r>
              <a:rPr lang="en-US" dirty="0" smtClean="0">
                <a:hlinkClick r:id="rId2" action="ppaction://hlinkfile"/>
              </a:rPr>
              <a:t>Developmental Steps in Learning to Read: A Longitudinal Study in Kindergarten and First Grade</a:t>
            </a:r>
            <a:endParaRPr lang="en-US" dirty="0" smtClean="0"/>
          </a:p>
          <a:p>
            <a:pPr lvl="3"/>
            <a:r>
              <a:rPr lang="en-US" dirty="0" smtClean="0"/>
              <a:t>Source: Reading Research Quarterly</a:t>
            </a:r>
          </a:p>
          <a:p>
            <a:pPr lvl="1"/>
            <a:r>
              <a:rPr lang="en-US" dirty="0" smtClean="0"/>
              <a:t>Concepts About Print</a:t>
            </a:r>
          </a:p>
          <a:p>
            <a:pPr lvl="2"/>
            <a:r>
              <a:rPr lang="en-US" dirty="0" smtClean="0">
                <a:hlinkClick r:id="rId3" action="ppaction://hlinkfile"/>
              </a:rPr>
              <a:t>Activities to Teach Concepts About Print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Theory of Cognitive Development</a:t>
            </a:r>
            <a:br>
              <a:rPr lang="en-US" sz="6000" dirty="0" smtClean="0"/>
            </a:br>
            <a:r>
              <a:rPr lang="en-US" sz="6000" dirty="0" smtClean="0"/>
              <a:t>Jean Piaget: 1969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200" dirty="0" smtClean="0"/>
              <a:t>Presenter: Brenda Herb</a:t>
            </a:r>
            <a:endParaRPr lang="en-US" sz="3200" dirty="0"/>
          </a:p>
        </p:txBody>
      </p:sp>
      <p:pic>
        <p:nvPicPr>
          <p:cNvPr id="4" name="Picture 3" descr="Pia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200400"/>
            <a:ext cx="2057400" cy="249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sz="3000" dirty="0" smtClean="0"/>
              <a:t>One of the most famous theories used to explain children’s overall cognitive development.</a:t>
            </a:r>
          </a:p>
          <a:p>
            <a:r>
              <a:rPr lang="en-US" sz="3000" dirty="0" smtClean="0"/>
              <a:t>It can be used by literacy educators to understand the learning stages through which students progress as they mature and their relationship to literacy achievement.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Theory of Cognitive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Piaget describes four stages of Cognitive Development:</a:t>
            </a:r>
          </a:p>
          <a:p>
            <a:pPr lvl="2"/>
            <a:r>
              <a:rPr lang="en-US" sz="2400" dirty="0" err="1" smtClean="0"/>
              <a:t>Sensorimotor</a:t>
            </a:r>
            <a:r>
              <a:rPr lang="en-US" sz="2400" dirty="0" smtClean="0"/>
              <a:t>: Birth – 2 Years of Age</a:t>
            </a:r>
          </a:p>
          <a:p>
            <a:pPr lvl="2"/>
            <a:r>
              <a:rPr lang="en-US" sz="2400" dirty="0" smtClean="0"/>
              <a:t>Preoperational: 2 Years of Age – 7 Years of Age</a:t>
            </a:r>
          </a:p>
          <a:p>
            <a:pPr lvl="2"/>
            <a:r>
              <a:rPr lang="en-US" sz="2400" dirty="0" smtClean="0"/>
              <a:t>Concrete Operational: 7 Years of Age – 11 Years of Age</a:t>
            </a:r>
          </a:p>
          <a:p>
            <a:pPr lvl="2"/>
            <a:r>
              <a:rPr lang="en-US" sz="2400" dirty="0" smtClean="0"/>
              <a:t>Formal Operational: 11 Years of Age - Adult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Four Stages of Cognitive Development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Sensory exploration of the world: Children do not have language skills and are dependent on their senses.</a:t>
            </a:r>
          </a:p>
          <a:p>
            <a:r>
              <a:rPr lang="en-US" dirty="0" smtClean="0"/>
              <a:t>Activities for Literacy</a:t>
            </a:r>
          </a:p>
          <a:p>
            <a:pPr lvl="1"/>
            <a:r>
              <a:rPr lang="en-US" dirty="0" smtClean="0"/>
              <a:t>Board books with brightly colored pictures</a:t>
            </a:r>
          </a:p>
          <a:p>
            <a:pPr lvl="1"/>
            <a:r>
              <a:rPr lang="en-US" dirty="0" smtClean="0"/>
              <a:t>Books with sound, things to touch, or smell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Sensorimotor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Birth – 2 Years of Age	</a:t>
            </a:r>
            <a:endParaRPr lang="en-US" dirty="0"/>
          </a:p>
        </p:txBody>
      </p:sp>
      <p:pic>
        <p:nvPicPr>
          <p:cNvPr id="3074" name="Picture 2" descr="http://www.urbanbaby.com.au/WebRoot/Store/Shops/UrbanBaby/4EC2/FC30/9363/BABA/812D/7F00/0001/5CC6/BoardB500x20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457200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Preoperational: </a:t>
            </a:r>
            <a:br>
              <a:rPr lang="en-US" dirty="0" smtClean="0"/>
            </a:br>
            <a:r>
              <a:rPr lang="en-US" dirty="0" smtClean="0"/>
              <a:t>2 Years – 7 Years of 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stage is categorized with rapid language development.  Children begin to categorize with words. </a:t>
            </a:r>
          </a:p>
          <a:p>
            <a:r>
              <a:rPr lang="en-US" dirty="0" smtClean="0"/>
              <a:t>Activities for Literacy</a:t>
            </a:r>
          </a:p>
          <a:p>
            <a:pPr lvl="1"/>
            <a:r>
              <a:rPr lang="en-US" dirty="0" smtClean="0"/>
              <a:t>Story book reading and discussing the story</a:t>
            </a:r>
          </a:p>
          <a:p>
            <a:pPr lvl="1"/>
            <a:endParaRPr lang="en-US" dirty="0"/>
          </a:p>
        </p:txBody>
      </p:sp>
      <p:pic>
        <p:nvPicPr>
          <p:cNvPr id="7" name="Picture 6" descr="Parents 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811" y="3733800"/>
            <a:ext cx="308918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1742</Words>
  <Application>Microsoft Office PowerPoint</Application>
  <PresentationFormat>On-screen Show (4:3)</PresentationFormat>
  <Paragraphs>200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Paper</vt:lpstr>
      <vt:lpstr>Slide 1</vt:lpstr>
      <vt:lpstr>Theories of Literacy Development  1930s – Present Day</vt:lpstr>
      <vt:lpstr>Questions to Guide Our Learning</vt:lpstr>
      <vt:lpstr>Introduction Activity</vt:lpstr>
      <vt:lpstr>Theory of Cognitive Development Jean Piaget: 1969    Presenter: Brenda Herb</vt:lpstr>
      <vt:lpstr>Theory of Cognitive Development</vt:lpstr>
      <vt:lpstr>Four Stages of Cognitive Development</vt:lpstr>
      <vt:lpstr>Sensorimotor:  Birth – 2 Years of Age </vt:lpstr>
      <vt:lpstr>Preoperational:  2 Years – 7 Years of Age</vt:lpstr>
      <vt:lpstr>Concrete Operational: 7 Years – 11 Years of Age</vt:lpstr>
      <vt:lpstr>Formal Operational: 11 Years of Age - Adult</vt:lpstr>
      <vt:lpstr>Maturation Theory Morphett &amp; Washburne: 1931  Presenter: Shannon Wymer</vt:lpstr>
      <vt:lpstr>Maturation Theory</vt:lpstr>
      <vt:lpstr>Maturation Theory</vt:lpstr>
      <vt:lpstr>Theory of Literacy Development Holdaway: 1979  Presenter: Amanda Ricketts </vt:lpstr>
      <vt:lpstr>Theory of Literacy Development</vt:lpstr>
      <vt:lpstr>Slide 17</vt:lpstr>
      <vt:lpstr>Characteristics that Facilitate Natural Literacy Development</vt:lpstr>
      <vt:lpstr>Big Books</vt:lpstr>
      <vt:lpstr>Slide 20</vt:lpstr>
      <vt:lpstr>Stage Models of Reading  Chall: 1983   Frith: 1985  Ehri: 1991 Gough, Juel, and Griffith: 1992  Presenter: Amanda Ricketts </vt:lpstr>
      <vt:lpstr>Stage of Models of Reading</vt:lpstr>
      <vt:lpstr>Four Stages of Word Identification</vt:lpstr>
      <vt:lpstr>Four Stages of Word Identification</vt:lpstr>
      <vt:lpstr>Four Stages of Word Identification</vt:lpstr>
      <vt:lpstr>Emergent Literacy Theory Morrow: 2001, 2005, 2012  Presenter: Elizabeth Godwin</vt:lpstr>
      <vt:lpstr>Emergent Literacy Theory</vt:lpstr>
      <vt:lpstr>Emergent Literacy Theory: Number One</vt:lpstr>
      <vt:lpstr>Emergent Literacy Theory: Two</vt:lpstr>
      <vt:lpstr>Emergent Literacy Theory: Three</vt:lpstr>
      <vt:lpstr>Essential Understandings: Gunning</vt:lpstr>
      <vt:lpstr>Emergent Literacy:  Classroom Applications</vt:lpstr>
      <vt:lpstr>Family Literacy Theory Taylor: 1983  Presenter: Shannon Wymer</vt:lpstr>
      <vt:lpstr>Family Literacy Theory</vt:lpstr>
      <vt:lpstr>A Note for School Administrators</vt:lpstr>
      <vt:lpstr>Encouraging Family Literacy in the Classroom</vt:lpstr>
      <vt:lpstr>So, what is the BIG picture?</vt:lpstr>
      <vt:lpstr>What have YOU learned?</vt:lpstr>
      <vt:lpstr>Let’s take another look…</vt:lpstr>
      <vt:lpstr>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Literacy Development  1930s – Present Day</dc:title>
  <dc:creator>Godi</dc:creator>
  <cp:lastModifiedBy>Amanda</cp:lastModifiedBy>
  <cp:revision>62</cp:revision>
  <dcterms:created xsi:type="dcterms:W3CDTF">2013-02-02T15:26:00Z</dcterms:created>
  <dcterms:modified xsi:type="dcterms:W3CDTF">2013-02-04T00:03:19Z</dcterms:modified>
</cp:coreProperties>
</file>